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8" r:id="rId20"/>
    <p:sldId id="273" r:id="rId21"/>
    <p:sldId id="274" r:id="rId22"/>
    <p:sldId id="275" r:id="rId23"/>
    <p:sldId id="282" r:id="rId24"/>
    <p:sldId id="276" r:id="rId25"/>
    <p:sldId id="277" r:id="rId26"/>
    <p:sldId id="279" r:id="rId27"/>
    <p:sldId id="280" r:id="rId28"/>
    <p:sldId id="283" r:id="rId29"/>
    <p:sldId id="281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3237-78FB-4A58-BD7C-AD8E4EB37C6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5F81-0E07-4053-AEAB-59B6DF97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5F81-0E07-4053-AEAB-59B6DF97A0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5/12/2014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rin@erin-nichol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46"/>
            <a:ext cx="7772400" cy="2895599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The Art &amp; Science of Goal Meeting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Westchester Library Association Annual Conference</a:t>
            </a:r>
          </a:p>
          <a:p>
            <a:r>
              <a:rPr lang="en-US" dirty="0" smtClean="0"/>
              <a:t>May 9, 2014</a:t>
            </a:r>
          </a:p>
          <a:p>
            <a:endParaRPr lang="en-US" dirty="0"/>
          </a:p>
          <a:p>
            <a:r>
              <a:rPr lang="en-US" dirty="0" smtClean="0"/>
              <a:t>By: Erin Nichole, MAPP, CPC, RYT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9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for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-Best Possible Self-Exercise (King, 2001)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-Wheel of Life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-Needs and Wants List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-Bucket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6670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S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pecific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: well defined, clear to everyone.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M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easurable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: concretely know when the goal is achieved or how far away from completion it is.</a:t>
            </a:r>
            <a:endParaRPr lang="en-US" sz="2800" u="sng" dirty="0">
              <a:solidFill>
                <a:schemeClr val="tx2"/>
              </a:solidFill>
              <a:sym typeface="Helvetica Light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A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greed Upon: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 all the stakeholders agree what the goal should be. Or </a:t>
            </a: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A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ttainable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 by the person</a:t>
            </a:r>
            <a:endParaRPr lang="en-US" sz="2800" u="sng" dirty="0">
              <a:solidFill>
                <a:schemeClr val="tx2"/>
              </a:solidFill>
              <a:sym typeface="Helvetica Light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R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ealistic: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 within reach and attainable given skill, resources and time.</a:t>
            </a:r>
            <a:endParaRPr lang="en-US" sz="2800" u="sng" dirty="0">
              <a:solidFill>
                <a:schemeClr val="tx2"/>
              </a:solidFill>
              <a:sym typeface="Helvetica Light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tx2"/>
                </a:solidFill>
                <a:sym typeface="Helvetica Light"/>
              </a:rPr>
              <a:t>T</a:t>
            </a:r>
            <a:r>
              <a:rPr lang="en-US" sz="2800" u="sng" dirty="0">
                <a:solidFill>
                  <a:schemeClr val="tx2"/>
                </a:solidFill>
                <a:sym typeface="Helvetica Light"/>
              </a:rPr>
              <a:t>imely:</a:t>
            </a:r>
            <a:r>
              <a:rPr lang="en-US" sz="2800" dirty="0">
                <a:solidFill>
                  <a:schemeClr val="tx2"/>
                </a:solidFill>
                <a:sym typeface="Helvetica Light"/>
              </a:rPr>
              <a:t> enough time to achieve the goal without hindering performance.</a:t>
            </a:r>
            <a:endParaRPr lang="en-US" sz="2800" u="sng" dirty="0">
              <a:solidFill>
                <a:schemeClr val="tx2"/>
              </a:solidFill>
              <a:sym typeface="Helvetica Light"/>
            </a:endParaRPr>
          </a:p>
          <a:p>
            <a:pPr algn="r">
              <a:lnSpc>
                <a:spcPct val="90000"/>
              </a:lnSpc>
              <a:buNone/>
              <a:defRPr/>
            </a:pPr>
            <a:endParaRPr lang="en-US" sz="2800" dirty="0">
              <a:sym typeface="Helvetica Light"/>
            </a:endParaRP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Perspectives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r="3352" b="-1268"/>
          <a:stretch/>
        </p:blipFill>
        <p:spPr bwMode="auto">
          <a:xfrm>
            <a:off x="1447800" y="1752600"/>
            <a:ext cx="6096000" cy="40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Triune Brain </a:t>
            </a:r>
            <a:r>
              <a:rPr lang="en-US" sz="2400" dirty="0" smtClean="0"/>
              <a:t>(</a:t>
            </a:r>
            <a:r>
              <a:rPr lang="en-US" sz="1800" dirty="0" smtClean="0"/>
              <a:t>MacLean, 1960)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9106"/>
            <a:ext cx="5334000" cy="47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Rider and Elephant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524001"/>
            <a:ext cx="6864659" cy="48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your Elephant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53" y="1676401"/>
            <a:ext cx="3884947" cy="242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-Specific</a:t>
            </a:r>
          </a:p>
          <a:p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tx2"/>
                </a:solidFill>
              </a:rPr>
              <a:t>Break goal down into small action steps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-Measurable</a:t>
            </a:r>
          </a:p>
          <a:p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tx2"/>
                </a:solidFill>
              </a:rPr>
              <a:t>Let your elephant know it’s moving the right direction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3352800"/>
          </a:xfrm>
        </p:spPr>
        <p:txBody>
          <a:bodyPr/>
          <a:lstStyle/>
          <a:p>
            <a:r>
              <a:rPr lang="en-US" dirty="0" smtClean="0"/>
              <a:t>Don’t think about a white elephant!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2"/>
            <a:ext cx="3560323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6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vs Avoidance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http://www.fabcomlive.com/brainfood/wp-content/uploads/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30932"/>
          <a:stretch/>
        </p:blipFill>
        <p:spPr bwMode="auto">
          <a:xfrm>
            <a:off x="1752600" y="1716823"/>
            <a:ext cx="5410200" cy="40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54"/>
            <a:ext cx="8458200" cy="3800946"/>
          </a:xfrm>
        </p:spPr>
        <p:txBody>
          <a:bodyPr/>
          <a:lstStyle/>
          <a:p>
            <a:r>
              <a:rPr lang="en-US" sz="4800" dirty="0" smtClean="0"/>
              <a:t>“Avoiding something takes more mental and physical energy than approaching it”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57131"/>
            <a:ext cx="2362200" cy="30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443016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VS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7129" y="601282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(Adams-Miller &amp; </a:t>
            </a:r>
            <a:r>
              <a:rPr lang="en-US" sz="1200" dirty="0" err="1"/>
              <a:t>Fisch</a:t>
            </a:r>
            <a:r>
              <a:rPr lang="en-US" sz="1200" dirty="0"/>
              <a:t>, 2009 p.4)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8780"/>
            <a:ext cx="3112110" cy="31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229600" cy="1600200"/>
          </a:xfrm>
        </p:spPr>
        <p:txBody>
          <a:bodyPr/>
          <a:lstStyle/>
          <a:p>
            <a:r>
              <a:rPr lang="en-US" dirty="0" smtClean="0"/>
              <a:t>Manage your energy, not your time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“..time is a finite resource.  Energy is a different story.  Defined in physics as the capacity to work, energy comes from four main wellsprings in human beings: the body, emotions, mind, and spirit”</a:t>
            </a:r>
            <a:br>
              <a:rPr lang="en-US" sz="2000" dirty="0" smtClean="0"/>
            </a:br>
            <a:r>
              <a:rPr lang="en-US" sz="2000" dirty="0" smtClean="0"/>
              <a:t>-Harvard Business Review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243205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02" y="342900"/>
            <a:ext cx="317497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9" y="4419600"/>
            <a:ext cx="2488071" cy="230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2" y="7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4" y="878697"/>
            <a:ext cx="2971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97374"/>
            <a:ext cx="1883121" cy="18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85" y="1676400"/>
            <a:ext cx="5271075" cy="3753644"/>
          </a:xfrm>
        </p:spPr>
      </p:pic>
    </p:spTree>
    <p:extLst>
      <p:ext uri="{BB962C8B-B14F-4D97-AF65-F5344CB8AC3E}">
        <p14:creationId xmlns:p14="http://schemas.microsoft.com/office/powerpoint/2010/main" val="7327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056" y="2057400"/>
            <a:ext cx="35052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Roy </a:t>
            </a:r>
            <a:r>
              <a:rPr lang="en-US" b="1" dirty="0" err="1" smtClean="0">
                <a:solidFill>
                  <a:schemeClr val="tx2"/>
                </a:solidFill>
              </a:rPr>
              <a:t>Baumesiter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28801"/>
            <a:ext cx="4032913" cy="24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56162"/>
            <a:ext cx="3429000" cy="25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3914" y="3505200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Limited resource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Self-regulating in one area can deplete capacity to regulate in others (ego-depletion)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5"/>
          <a:stretch/>
        </p:blipFill>
        <p:spPr bwMode="auto">
          <a:xfrm>
            <a:off x="2590800" y="3774249"/>
            <a:ext cx="3810000" cy="247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323715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 -Like a muscle, self-regulation can be built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9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17" y="1764184"/>
            <a:ext cx="2043883" cy="235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415325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Mihaly</a:t>
            </a:r>
            <a:r>
              <a:rPr lang="en-US" dirty="0"/>
              <a:t> </a:t>
            </a:r>
            <a:r>
              <a:rPr lang="en-US" dirty="0" err="1"/>
              <a:t>Csikszentmihalyi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611" y="1752601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-intense and focused concentration on the present moment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-merging of action and awareness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-loss of reflection self-consciousness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-sense of personal control or agency over situation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-a distortion of temporal experience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-activity is intrinsically rewarding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03238"/>
            <a:ext cx="7508487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must have structure and direction (specific goals and measureable progress)</a:t>
            </a:r>
          </a:p>
          <a:p>
            <a:r>
              <a:rPr lang="en-US" dirty="0" smtClean="0"/>
              <a:t>Clear and immediate feedback</a:t>
            </a:r>
          </a:p>
          <a:p>
            <a:r>
              <a:rPr lang="en-US" dirty="0" smtClean="0"/>
              <a:t>Balance between </a:t>
            </a:r>
            <a:r>
              <a:rPr lang="en-US" i="1" u="sng" dirty="0" smtClean="0"/>
              <a:t>perceived</a:t>
            </a:r>
            <a:r>
              <a:rPr lang="en-US" dirty="0" smtClean="0"/>
              <a:t> challenges of the task and own </a:t>
            </a:r>
            <a:r>
              <a:rPr lang="en-US" i="1" u="sng" dirty="0" smtClean="0"/>
              <a:t>perceived</a:t>
            </a:r>
            <a:r>
              <a:rPr lang="en-US" dirty="0" smtClean="0"/>
              <a:t> skills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7465"/>
            <a:ext cx="3048000" cy="26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1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" b="16412"/>
          <a:stretch/>
        </p:blipFill>
        <p:spPr bwMode="auto">
          <a:xfrm>
            <a:off x="609600" y="762000"/>
            <a:ext cx="772739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600200"/>
          </a:xfrm>
        </p:spPr>
        <p:txBody>
          <a:bodyPr/>
          <a:lstStyle/>
          <a:p>
            <a:r>
              <a:rPr lang="en-US" dirty="0" smtClean="0"/>
              <a:t>How can you create more flow in your life?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23101"/>
            <a:ext cx="5257800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Managing Physical Energy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  <a:latin typeface="+mn-lt"/>
                <a:ea typeface="Helvetica" charset="0"/>
                <a:cs typeface="Helvetica" charset="0"/>
              </a:rPr>
              <a:t>Inadequate nutrition, lack of exercise, sleep, and rest all diminish basic energy levels and ability to manage emotions and focus mental attention”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+mn-lt"/>
                <a:ea typeface="Helvetica" charset="0"/>
                <a:cs typeface="Helvetica" charset="0"/>
              </a:rPr>
              <a:t>Listen to your ‘</a:t>
            </a:r>
            <a:r>
              <a:rPr lang="en-US" altLang="en-US" dirty="0" err="1" smtClean="0">
                <a:solidFill>
                  <a:schemeClr val="tx2"/>
                </a:solidFill>
                <a:latin typeface="+mn-lt"/>
                <a:ea typeface="Helvetica" charset="0"/>
                <a:cs typeface="Helvetica" charset="0"/>
              </a:rPr>
              <a:t>Ultradian</a:t>
            </a:r>
            <a:r>
              <a:rPr lang="en-US" altLang="en-US" dirty="0" smtClean="0">
                <a:solidFill>
                  <a:schemeClr val="tx2"/>
                </a:solidFill>
                <a:latin typeface="+mn-lt"/>
                <a:ea typeface="Helvetica" charset="0"/>
                <a:cs typeface="Helvetica" charset="0"/>
              </a:rPr>
              <a:t> rhythms’ : 90-120 minute cycles in which we move from a peaked energy state into a physiological trough 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+mn-lt"/>
                <a:ea typeface="Helvetica" charset="0"/>
                <a:cs typeface="Helvetica" charset="0"/>
              </a:rPr>
              <a:t>Body craves period of recovery: take genuine breaks for renewal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62000"/>
            <a:ext cx="7867996" cy="441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Managing Spiritual Energy: Meaning &amp; Purpose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When goals are consistent with values, it provides a sense of purpose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Working towards something meaningful helps people “feel more positive energy, focus better, and demonstrate greater perseverance” 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Create rituals in service of values 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3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Psychology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14501"/>
            <a:ext cx="2057400" cy="24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848119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-The science of optimal human functioning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-Build on what’ s right, not just fix what’s wrong</a:t>
            </a:r>
          </a:p>
          <a:p>
            <a:endParaRPr lang="en-US" sz="28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2022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Martin Seligman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oal Setting Worksheet (1) (2)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t="8232" r="30968" b="-619"/>
          <a:stretch/>
        </p:blipFill>
        <p:spPr>
          <a:xfrm>
            <a:off x="2133600" y="76200"/>
            <a:ext cx="4977922" cy="63801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96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Turn to partner and discuss how you could use something you’ve learned this morning to help you meet your goals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1"/>
            <a:ext cx="82296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Erin Nichole, MAPP, CPC, RYT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erin@erin-nichole.com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(828) 238-5822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295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1336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What man actually needs is not a tensionless state, but rather the striving and struggling for some goal worthy of him.  What he needs is not the discharge of tension at any cost, but the call of a potential meaning waiting to be fulfilled by him.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– Viktor </a:t>
            </a:r>
            <a:r>
              <a:rPr lang="en-US" sz="2000" dirty="0" err="1" smtClean="0">
                <a:solidFill>
                  <a:schemeClr val="tx2"/>
                </a:solidFill>
              </a:rPr>
              <a:t>Frankl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10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-Think about what goals you’re currently striving to meet.  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-For the next 5 minutes, discuss with a partner what those goals may be, how progressing towards them is going, and what difficulties you may have encountered in meeting them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r>
              <a:rPr lang="en-US" dirty="0" smtClean="0"/>
              <a:t>Did you  make a New Year’s Resolution in 2014?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573780" cy="270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Year’s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1577976"/>
            <a:ext cx="7248525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600200"/>
          </a:xfrm>
        </p:spPr>
        <p:txBody>
          <a:bodyPr/>
          <a:lstStyle/>
          <a:p>
            <a:r>
              <a:rPr lang="en-US" dirty="0" smtClean="0"/>
              <a:t>Why do people fail to make the positive changes they want?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09600" y="1745676"/>
            <a:ext cx="2133600" cy="46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35280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tx2"/>
                </a:solidFill>
              </a:rPr>
              <a:t> Most failed goals were poorly designed in the first place, making a </a:t>
            </a:r>
            <a:r>
              <a:rPr lang="en-US" sz="2400" b="1" i="1" dirty="0" smtClean="0">
                <a:solidFill>
                  <a:schemeClr val="tx2"/>
                </a:solidFill>
              </a:rPr>
              <a:t>process problem </a:t>
            </a:r>
            <a:r>
              <a:rPr lang="en-US" sz="2400" dirty="0" smtClean="0">
                <a:solidFill>
                  <a:schemeClr val="tx2"/>
                </a:solidFill>
              </a:rPr>
              <a:t>seem like a </a:t>
            </a:r>
            <a:r>
              <a:rPr lang="en-US" sz="2400" b="1" i="1" dirty="0" smtClean="0">
                <a:solidFill>
                  <a:schemeClr val="tx2"/>
                </a:solidFill>
              </a:rPr>
              <a:t>person problem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464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goals are set and not met: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+mn-lt"/>
              </a:rPr>
              <a:t>-poorly defined or stated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goal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poor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preparation/planning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lack of vision and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mapping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lack of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accountability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lack of intrinsic motivation or inherent desire to meet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goal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lack of ‘will power’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lack of primers or rituals to reinforce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goals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failure to plan to fail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-Get clear on what matters most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-The importance of a goal is one </a:t>
            </a:r>
          </a:p>
          <a:p>
            <a:pPr marL="0" indent="0">
              <a:buNone/>
            </a:pPr>
            <a:r>
              <a:rPr lang="en-US" dirty="0" smtClean="0"/>
              <a:t>of the most critical factors in </a:t>
            </a:r>
          </a:p>
          <a:p>
            <a:pPr marL="0" indent="0">
              <a:buNone/>
            </a:pPr>
            <a:r>
              <a:rPr lang="en-US" dirty="0" smtClean="0"/>
              <a:t>determining whether or not </a:t>
            </a:r>
          </a:p>
          <a:p>
            <a:pPr marL="0" indent="0">
              <a:buNone/>
            </a:pPr>
            <a:r>
              <a:rPr lang="en-US" dirty="0" smtClean="0"/>
              <a:t>it will be met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-connect daily micro-goals to core beliefs or macro-goals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http://www.rhsmith.umd.edu/management/faculty/images/LockeEd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03" y="1766440"/>
            <a:ext cx="2394397" cy="2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41425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Edwin Locke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3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1758</TotalTime>
  <Words>851</Words>
  <Application>Microsoft Office PowerPoint</Application>
  <PresentationFormat>On-screen Show (4:3)</PresentationFormat>
  <Paragraphs>199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The Art &amp; Science of Goal Meeting</vt:lpstr>
      <vt:lpstr>PowerPoint Presentation</vt:lpstr>
      <vt:lpstr>Positive Psychology</vt:lpstr>
      <vt:lpstr>What are your goals?</vt:lpstr>
      <vt:lpstr>Did you  make a New Year’s Resolution in 2014?</vt:lpstr>
      <vt:lpstr>New Year’s Resolutions</vt:lpstr>
      <vt:lpstr>Why do people fail to make the positive changes they want?</vt:lpstr>
      <vt:lpstr>Why do goals are set and not met:</vt:lpstr>
      <vt:lpstr>Pre-Goal Setting</vt:lpstr>
      <vt:lpstr>Exercises for clarity</vt:lpstr>
      <vt:lpstr>SMART Goals</vt:lpstr>
      <vt:lpstr>Evolutionary Perspectives</vt:lpstr>
      <vt:lpstr>The Triune Brain (MacLean, 1960)</vt:lpstr>
      <vt:lpstr>Rider and Elephant</vt:lpstr>
      <vt:lpstr>Feed your Elephant</vt:lpstr>
      <vt:lpstr>Don’t think about a white elephant!</vt:lpstr>
      <vt:lpstr>Approach vs Avoidance Goals</vt:lpstr>
      <vt:lpstr>“Avoiding something takes more mental and physical energy than approaching it” </vt:lpstr>
      <vt:lpstr>Manage your energy, not your time  “..time is a finite resource.  Energy is a different story.  Defined in physics as the capacity to work, energy comes from four main wellsprings in human beings: the body, emotions, mind, and spirit” -Harvard Business Review</vt:lpstr>
      <vt:lpstr>Ego Depletion</vt:lpstr>
      <vt:lpstr>Self-regulation</vt:lpstr>
      <vt:lpstr>FLOW</vt:lpstr>
      <vt:lpstr>PowerPoint Presentation</vt:lpstr>
      <vt:lpstr>Conditions for Flow</vt:lpstr>
      <vt:lpstr>PowerPoint Presentation</vt:lpstr>
      <vt:lpstr>How can you create more flow in your life?</vt:lpstr>
      <vt:lpstr>Managing Physical Energy</vt:lpstr>
      <vt:lpstr>PowerPoint Presentation</vt:lpstr>
      <vt:lpstr>Managing Spiritual Energy: Meaning &amp; Purpose</vt:lpstr>
      <vt:lpstr>PowerPoint Presentation</vt:lpstr>
      <vt:lpstr>Questions?   Turn to partner and discuss how you could use something you’ve learned this morning to help you meet your goals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&amp; Science of Goal Meeting</dc:title>
  <dc:creator>Erin Smith</dc:creator>
  <cp:lastModifiedBy>Daniel Glauber</cp:lastModifiedBy>
  <cp:revision>32</cp:revision>
  <dcterms:created xsi:type="dcterms:W3CDTF">2014-05-07T21:26:52Z</dcterms:created>
  <dcterms:modified xsi:type="dcterms:W3CDTF">2014-05-12T14:45:44Z</dcterms:modified>
</cp:coreProperties>
</file>