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6" r:id="rId2"/>
    <p:sldId id="290" r:id="rId3"/>
    <p:sldId id="260" r:id="rId4"/>
    <p:sldId id="269" r:id="rId5"/>
    <p:sldId id="257" r:id="rId6"/>
    <p:sldId id="258" r:id="rId7"/>
    <p:sldId id="259" r:id="rId8"/>
    <p:sldId id="261" r:id="rId9"/>
    <p:sldId id="262" r:id="rId10"/>
    <p:sldId id="263" r:id="rId11"/>
    <p:sldId id="264" r:id="rId12"/>
    <p:sldId id="265" r:id="rId13"/>
    <p:sldId id="266" r:id="rId14"/>
    <p:sldId id="271" r:id="rId15"/>
    <p:sldId id="267" r:id="rId16"/>
    <p:sldId id="270" r:id="rId17"/>
    <p:sldId id="272" r:id="rId18"/>
    <p:sldId id="273" r:id="rId19"/>
    <p:sldId id="274" r:id="rId20"/>
    <p:sldId id="283" r:id="rId21"/>
    <p:sldId id="275" r:id="rId22"/>
    <p:sldId id="285" r:id="rId23"/>
    <p:sldId id="276" r:id="rId24"/>
    <p:sldId id="277" r:id="rId25"/>
    <p:sldId id="278" r:id="rId26"/>
    <p:sldId id="279" r:id="rId27"/>
    <p:sldId id="280" r:id="rId28"/>
    <p:sldId id="282" r:id="rId29"/>
    <p:sldId id="268" r:id="rId30"/>
    <p:sldId id="284" r:id="rId31"/>
    <p:sldId id="287" r:id="rId32"/>
    <p:sldId id="289" r:id="rId33"/>
    <p:sldId id="288" r:id="rId34"/>
    <p:sldId id="286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27865" autoAdjust="0"/>
    <p:restoredTop sz="89655" autoAdjust="0"/>
  </p:normalViewPr>
  <p:slideViewPr>
    <p:cSldViewPr>
      <p:cViewPr>
        <p:scale>
          <a:sx n="87" d="100"/>
          <a:sy n="87" d="100"/>
        </p:scale>
        <p:origin x="-1068" y="-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Book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E:\5%20IMLS\Conferences\WLA%202014\WLA.pptx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E:\5%20IMLS\Conferences\WLA%202014\WLA%2005-06-14%20215PM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400" dirty="0"/>
              <a:t>Residents of Westchester County with Disabilities (Aged 18-64)</a:t>
            </a:r>
          </a:p>
        </c:rich>
      </c:tx>
      <c:layout>
        <c:manualLayout>
          <c:xMode val="edge"/>
          <c:yMode val="edge"/>
          <c:x val="0.10661049343081042"/>
          <c:y val="2.0120724346076459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dLbls>
            <c:dLbl>
              <c:idx val="0"/>
              <c:spPr/>
              <c:txPr>
                <a:bodyPr/>
                <a:lstStyle/>
                <a:p>
                  <a:pPr>
                    <a:defRPr sz="2000"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spPr/>
              <c:txPr>
                <a:bodyPr/>
                <a:lstStyle/>
                <a:p>
                  <a:pPr>
                    <a:defRPr sz="2000"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spPr/>
              <c:txPr>
                <a:bodyPr/>
                <a:lstStyle/>
                <a:p>
                  <a:pPr>
                    <a:defRPr sz="2000"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 b="1"/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Sheet1!$C$8:$C$13</c:f>
              <c:strCache>
                <c:ptCount val="6"/>
                <c:pt idx="0">
                  <c:v>Hearing</c:v>
                </c:pt>
                <c:pt idx="1">
                  <c:v>Vision</c:v>
                </c:pt>
                <c:pt idx="2">
                  <c:v>Cognitive</c:v>
                </c:pt>
                <c:pt idx="3">
                  <c:v>Mobility (ambulatory)</c:v>
                </c:pt>
                <c:pt idx="4">
                  <c:v>Self-care</c:v>
                </c:pt>
                <c:pt idx="5">
                  <c:v>Independent living</c:v>
                </c:pt>
              </c:strCache>
            </c:strRef>
          </c:cat>
          <c:val>
            <c:numRef>
              <c:f>Sheet1!$D$8:$D$13</c:f>
              <c:numCache>
                <c:formatCode>#,##0</c:formatCode>
                <c:ptCount val="6"/>
                <c:pt idx="0">
                  <c:v>6298</c:v>
                </c:pt>
                <c:pt idx="1">
                  <c:v>5726</c:v>
                </c:pt>
                <c:pt idx="2">
                  <c:v>13742</c:v>
                </c:pt>
                <c:pt idx="3">
                  <c:v>16605</c:v>
                </c:pt>
                <c:pt idx="4">
                  <c:v>6298</c:v>
                </c:pt>
                <c:pt idx="5">
                  <c:v>12025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1243778121484813"/>
          <c:y val="0.21274735024319144"/>
          <c:w val="0.27127566085489313"/>
          <c:h val="0.54157438066720531"/>
        </c:manualLayout>
      </c:layout>
      <c:overlay val="0"/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400" dirty="0"/>
              <a:t>Educational Attainment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23190794194468098"/>
          <c:y val="0.14488061358618665"/>
          <c:w val="0.68318425449526388"/>
          <c:h val="0.5616285302262662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Sheet1!$B$84</c:f>
              <c:strCache>
                <c:ptCount val="1"/>
                <c:pt idx="0">
                  <c:v>Less than HS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2.005615724027313E-3"/>
                  <c:y val="3.5161744022503515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Sheet1!$C$83:$D$83</c:f>
              <c:strCache>
                <c:ptCount val="2"/>
                <c:pt idx="0">
                  <c:v>People With Disabilities</c:v>
                </c:pt>
                <c:pt idx="1">
                  <c:v>People Without Disabilities</c:v>
                </c:pt>
              </c:strCache>
            </c:strRef>
          </c:cat>
          <c:val>
            <c:numRef>
              <c:f>Sheet1!$C$84:$D$84</c:f>
              <c:numCache>
                <c:formatCode>0.0%</c:formatCode>
                <c:ptCount val="2"/>
                <c:pt idx="0">
                  <c:v>0.17799999999999999</c:v>
                </c:pt>
                <c:pt idx="1">
                  <c:v>0.106</c:v>
                </c:pt>
              </c:numCache>
            </c:numRef>
          </c:val>
        </c:ser>
        <c:ser>
          <c:idx val="1"/>
          <c:order val="1"/>
          <c:tx>
            <c:strRef>
              <c:f>Sheet1!$B$85</c:f>
              <c:strCache>
                <c:ptCount val="1"/>
                <c:pt idx="0">
                  <c:v>High school graduate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Sheet1!$C$83:$D$83</c:f>
              <c:strCache>
                <c:ptCount val="2"/>
                <c:pt idx="0">
                  <c:v>People With Disabilities</c:v>
                </c:pt>
                <c:pt idx="1">
                  <c:v>People Without Disabilities</c:v>
                </c:pt>
              </c:strCache>
            </c:strRef>
          </c:cat>
          <c:val>
            <c:numRef>
              <c:f>Sheet1!$C$85:$D$85</c:f>
              <c:numCache>
                <c:formatCode>0.0%</c:formatCode>
                <c:ptCount val="2"/>
                <c:pt idx="0">
                  <c:v>0.316</c:v>
                </c:pt>
                <c:pt idx="1">
                  <c:v>0.19600000000000001</c:v>
                </c:pt>
              </c:numCache>
            </c:numRef>
          </c:val>
        </c:ser>
        <c:ser>
          <c:idx val="2"/>
          <c:order val="2"/>
          <c:tx>
            <c:strRef>
              <c:f>Sheet1!$B$86</c:f>
              <c:strCache>
                <c:ptCount val="1"/>
                <c:pt idx="0">
                  <c:v>Some college or Associate degree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Sheet1!$C$83:$D$83</c:f>
              <c:strCache>
                <c:ptCount val="2"/>
                <c:pt idx="0">
                  <c:v>People With Disabilities</c:v>
                </c:pt>
                <c:pt idx="1">
                  <c:v>People Without Disabilities</c:v>
                </c:pt>
              </c:strCache>
            </c:strRef>
          </c:cat>
          <c:val>
            <c:numRef>
              <c:f>Sheet1!$C$86:$D$86</c:f>
              <c:numCache>
                <c:formatCode>0.0%</c:formatCode>
                <c:ptCount val="2"/>
                <c:pt idx="0">
                  <c:v>0.27400000000000002</c:v>
                </c:pt>
                <c:pt idx="1">
                  <c:v>0.246</c:v>
                </c:pt>
              </c:numCache>
            </c:numRef>
          </c:val>
        </c:ser>
        <c:ser>
          <c:idx val="3"/>
          <c:order val="3"/>
          <c:tx>
            <c:strRef>
              <c:f>Sheet1!$B$87</c:f>
              <c:strCache>
                <c:ptCount val="1"/>
                <c:pt idx="0">
                  <c:v>Bachelors or higher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Sheet1!$C$83:$D$83</c:f>
              <c:strCache>
                <c:ptCount val="2"/>
                <c:pt idx="0">
                  <c:v>People With Disabilities</c:v>
                </c:pt>
                <c:pt idx="1">
                  <c:v>People Without Disabilities</c:v>
                </c:pt>
              </c:strCache>
            </c:strRef>
          </c:cat>
          <c:val>
            <c:numRef>
              <c:f>Sheet1!$C$87:$D$87</c:f>
              <c:numCache>
                <c:formatCode>0.0%</c:formatCode>
                <c:ptCount val="2"/>
                <c:pt idx="0">
                  <c:v>0.23200000000000001</c:v>
                </c:pt>
                <c:pt idx="1">
                  <c:v>0.45300000000000001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05172992"/>
        <c:axId val="105174528"/>
      </c:barChart>
      <c:catAx>
        <c:axId val="105172992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105174528"/>
        <c:crosses val="autoZero"/>
        <c:auto val="1"/>
        <c:lblAlgn val="ctr"/>
        <c:lblOffset val="100"/>
        <c:noMultiLvlLbl val="0"/>
      </c:catAx>
      <c:valAx>
        <c:axId val="105174528"/>
        <c:scaling>
          <c:orientation val="minMax"/>
          <c:max val="1"/>
        </c:scaling>
        <c:delete val="0"/>
        <c:axPos val="b"/>
        <c:majorGridlines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10517299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4.4854781973638465E-2"/>
          <c:y val="0.83998914692625448"/>
          <c:w val="0.91434065881497495"/>
          <c:h val="0.13891380666024342"/>
        </c:manualLayout>
      </c:layout>
      <c:overlay val="0"/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200"/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/>
            </a:pPr>
            <a:r>
              <a:rPr lang="en-US" sz="2400" dirty="0"/>
              <a:t>Children in New York Receiving Special Education Services Ages 6 to 21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explosion val="25"/>
          <c:dLbls>
            <c:dLbl>
              <c:idx val="0"/>
              <c:spPr/>
              <c:txPr>
                <a:bodyPr/>
                <a:lstStyle/>
                <a:p>
                  <a:pPr>
                    <a:defRPr sz="2000"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spPr/>
              <c:txPr>
                <a:bodyPr/>
                <a:lstStyle/>
                <a:p>
                  <a:pPr>
                    <a:defRPr sz="2000"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spPr/>
              <c:txPr>
                <a:bodyPr/>
                <a:lstStyle/>
                <a:p>
                  <a:pPr>
                    <a:defRPr sz="2000" b="1">
                      <a:solidFill>
                        <a:sysClr val="windowText" lastClr="000000"/>
                      </a:solidFill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spPr/>
              <c:txPr>
                <a:bodyPr/>
                <a:lstStyle/>
                <a:p>
                  <a:pPr>
                    <a:defRPr sz="2000"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 b="1"/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Sheet1!$C$47:$C$54</c:f>
              <c:strCache>
                <c:ptCount val="8"/>
                <c:pt idx="0">
                  <c:v>Specific Learning Disability</c:v>
                </c:pt>
                <c:pt idx="1">
                  <c:v>Speech or Language</c:v>
                </c:pt>
                <c:pt idx="2">
                  <c:v>Other Health</c:v>
                </c:pt>
                <c:pt idx="3">
                  <c:v>Emotional Disturbance</c:v>
                </c:pt>
                <c:pt idx="4">
                  <c:v>Autism</c:v>
                </c:pt>
                <c:pt idx="5">
                  <c:v>Multiple Disabilities</c:v>
                </c:pt>
                <c:pt idx="6">
                  <c:v>Intellectual &amp; Developmental</c:v>
                </c:pt>
                <c:pt idx="7">
                  <c:v>Others Combined</c:v>
                </c:pt>
              </c:strCache>
            </c:strRef>
          </c:cat>
          <c:val>
            <c:numRef>
              <c:f>Sheet1!$D$47:$D$54</c:f>
              <c:numCache>
                <c:formatCode>0.0%</c:formatCode>
                <c:ptCount val="8"/>
                <c:pt idx="0">
                  <c:v>0.39100000000000001</c:v>
                </c:pt>
                <c:pt idx="1">
                  <c:v>0.217</c:v>
                </c:pt>
                <c:pt idx="2">
                  <c:v>0.14699999999999999</c:v>
                </c:pt>
                <c:pt idx="3">
                  <c:v>7.3999999999999996E-2</c:v>
                </c:pt>
                <c:pt idx="4">
                  <c:v>5.7000000000000002E-2</c:v>
                </c:pt>
                <c:pt idx="5">
                  <c:v>4.4999999999999998E-2</c:v>
                </c:pt>
                <c:pt idx="6">
                  <c:v>4.9000000000000002E-2</c:v>
                </c:pt>
                <c:pt idx="7">
                  <c:v>2.1999999999999999E-2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2087477799180679"/>
          <c:y val="0.31716336090900032"/>
          <c:w val="0.36028674624058271"/>
          <c:h val="0.5660952191102695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800"/>
            </a:pPr>
            <a:r>
              <a:rPr lang="en-US" sz="2800"/>
              <a:t>Percent of Westchester Seniors with Disability by Age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Sheet1!$C$120</c:f>
              <c:strCache>
                <c:ptCount val="1"/>
                <c:pt idx="0">
                  <c:v>Disability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-2.927927927927927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6025641025641025E-3"/>
                  <c:y val="9.009009009009008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>
                    <a:solidFill>
                      <a:schemeClr val="tx1"/>
                    </a:solidFill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Sheet1!$B$121:$B$124</c:f>
              <c:strCache>
                <c:ptCount val="4"/>
                <c:pt idx="0">
                  <c:v>65-69</c:v>
                </c:pt>
                <c:pt idx="1">
                  <c:v>70-74</c:v>
                </c:pt>
                <c:pt idx="2">
                  <c:v>75-79</c:v>
                </c:pt>
                <c:pt idx="3">
                  <c:v>80 and over</c:v>
                </c:pt>
              </c:strCache>
            </c:strRef>
          </c:cat>
          <c:val>
            <c:numRef>
              <c:f>Sheet1!$C$121:$C$124</c:f>
              <c:numCache>
                <c:formatCode>0.0</c:formatCode>
                <c:ptCount val="4"/>
                <c:pt idx="0">
                  <c:v>35</c:v>
                </c:pt>
                <c:pt idx="1">
                  <c:v>42.6</c:v>
                </c:pt>
                <c:pt idx="2">
                  <c:v>53.6</c:v>
                </c:pt>
                <c:pt idx="3">
                  <c:v>70.5</c:v>
                </c:pt>
              </c:numCache>
            </c:numRef>
          </c:val>
        </c:ser>
        <c:ser>
          <c:idx val="1"/>
          <c:order val="1"/>
          <c:tx>
            <c:strRef>
              <c:f>Sheet1!$D$120</c:f>
              <c:strCache>
                <c:ptCount val="1"/>
                <c:pt idx="0">
                  <c:v>Severe Disability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282051282051282E-2"/>
                  <c:y val="-2.702702702702694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8.0128205128205121E-3"/>
                  <c:y val="4.504504504504586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1217948717948718E-2"/>
                  <c:y val="-1.351351351351351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8.0128205128205121E-3"/>
                  <c:y val="-2.702702702702698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>
                    <a:solidFill>
                      <a:schemeClr val="tx1"/>
                    </a:solidFill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Sheet1!$B$121:$B$124</c:f>
              <c:strCache>
                <c:ptCount val="4"/>
                <c:pt idx="0">
                  <c:v>65-69</c:v>
                </c:pt>
                <c:pt idx="1">
                  <c:v>70-74</c:v>
                </c:pt>
                <c:pt idx="2">
                  <c:v>75-79</c:v>
                </c:pt>
                <c:pt idx="3">
                  <c:v>80 and over</c:v>
                </c:pt>
              </c:strCache>
            </c:strRef>
          </c:cat>
          <c:val>
            <c:numRef>
              <c:f>Sheet1!$D$121:$D$124</c:f>
              <c:numCache>
                <c:formatCode>0.0</c:formatCode>
                <c:ptCount val="4"/>
                <c:pt idx="0">
                  <c:v>24.7</c:v>
                </c:pt>
                <c:pt idx="1">
                  <c:v>29.6</c:v>
                </c:pt>
                <c:pt idx="2">
                  <c:v>37.5</c:v>
                </c:pt>
                <c:pt idx="3">
                  <c:v>55.8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5209216"/>
        <c:axId val="105231872"/>
      </c:barChart>
      <c:catAx>
        <c:axId val="10520921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Age</a:t>
                </a:r>
              </a:p>
            </c:rich>
          </c:tx>
          <c:layout/>
          <c:overlay val="0"/>
        </c:title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05231872"/>
        <c:crosses val="autoZero"/>
        <c:auto val="1"/>
        <c:lblAlgn val="ctr"/>
        <c:lblOffset val="100"/>
        <c:noMultiLvlLbl val="0"/>
      </c:catAx>
      <c:valAx>
        <c:axId val="105231872"/>
        <c:scaling>
          <c:orientation val="minMax"/>
          <c:max val="10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/>
                  <a:t>Percent</a:t>
                </a:r>
              </a:p>
            </c:rich>
          </c:tx>
          <c:layout/>
          <c:overlay val="0"/>
        </c:title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05209216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0.26224</cdr:x>
      <cdr:y>0.06295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0" y="0"/>
          <a:ext cx="2098203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b="1" dirty="0" smtClean="0"/>
            <a:t>Westchester County</a:t>
          </a:r>
          <a:endParaRPr lang="en-US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48B8D-AB0C-47D2-9E4B-6F377336D513}" type="datetimeFigureOut">
              <a:rPr lang="en-US" smtClean="0"/>
              <a:t>5/12/2014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327FAB-FA50-4888-88B2-61D526644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660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Disclaimer: I cannot</a:t>
            </a:r>
            <a:r>
              <a:rPr lang="en-US" baseline="0" dirty="0" smtClean="0"/>
              <a:t> speak to the specific populations in your individual communities. But looking at Westchester County, New York 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327FAB-FA50-4888-88B2-61D52664429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384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What do we need to evaluate?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327FAB-FA50-4888-88B2-61D52664429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2558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matters?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327FAB-FA50-4888-88B2-61D52664429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0096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Are signs, instructions,</a:t>
            </a:r>
            <a:r>
              <a:rPr lang="en-US" baseline="0" dirty="0" smtClean="0"/>
              <a:t> policies, audio, and resources clear to people have visual, hearing or intellectual disabilities?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Are large print and Braille versions of library handouts and guides available?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327FAB-FA50-4888-88B2-61D52664429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3370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Are programs and services that are specifically helpful to people with disabilities clearly</a:t>
            </a:r>
            <a:r>
              <a:rPr lang="en-US" baseline="0" dirty="0" smtClean="0"/>
              <a:t> identified, labeled, explained?</a:t>
            </a:r>
          </a:p>
          <a:p>
            <a:endParaRPr lang="en-US" baseline="0" dirty="0" smtClean="0"/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Does the library have a written description of services for patrons with disabilities, including procedures and information on how to request special accommodations? </a:t>
            </a:r>
          </a:p>
          <a:p>
            <a:pPr lvl="0"/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Are these policies and procedures should be advertised in the library and library publications?</a:t>
            </a:r>
          </a:p>
          <a:p>
            <a:endParaRPr lang="en-US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Text Message Reference Questions</a:t>
            </a:r>
            <a:r>
              <a:rPr lang="en-US" dirty="0" smtClean="0"/>
              <a:t>, as well as telephone, email, online form, Twitter, and other means – People with speech or hearing impairments can ask questions and get timely answers faster than via email and more easily than calling the library.</a:t>
            </a:r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327FAB-FA50-4888-88B2-61D52664429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8011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Does your library offer outreach services to persons with disabilities? … in institutions and care facilities?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How do PWDS know what policies you have in place, how to ask for help, specific services that can benefit them?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Are people with disabilities included in the library's board of trustees and committees? … in the library's access planning process?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Do you have a process for receiving information about needed assistive technologies from patrons, staff, or focus groups?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327FAB-FA50-4888-88B2-61D52664429D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80113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Are computers</a:t>
            </a:r>
            <a:r>
              <a:rPr lang="en-US" baseline="0" dirty="0" smtClean="0"/>
              <a:t> located, labeled and equipped to assist to facilitate equal use by people with visual, hearing, fine motor and intellectual disabilities, and can staff demonstrate how to use them?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327FAB-FA50-4888-88B2-61D52664429D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7828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kinds of assistive technology are useful in the library?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327FAB-FA50-4888-88B2-61D52664429D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78283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Are</a:t>
            </a:r>
            <a:r>
              <a:rPr lang="en-US" baseline="0" dirty="0" smtClean="0"/>
              <a:t> staff knowledgeable of disability issues, communication options, the policies and procedures for providing accommodations and assisting people with disabilities in emergencies?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327FAB-FA50-4888-88B2-61D52664429D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18582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Does</a:t>
            </a:r>
            <a:r>
              <a:rPr lang="en-US" baseline="0" dirty="0" smtClean="0"/>
              <a:t> the library collection provide choice and alternatives for using its collection?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327FAB-FA50-4888-88B2-61D52664429D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20535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Are library online resources equally</a:t>
            </a:r>
            <a:r>
              <a:rPr lang="en-US" baseline="0" dirty="0" smtClean="0"/>
              <a:t> and effectively available to patrons with visual, hearing, fine motor, </a:t>
            </a:r>
            <a:r>
              <a:rPr lang="en-US" baseline="0" dirty="0" err="1" smtClean="0"/>
              <a:t>attentional</a:t>
            </a:r>
            <a:r>
              <a:rPr lang="en-US" baseline="0" dirty="0" smtClean="0"/>
              <a:t> and intellectual impairments? </a:t>
            </a:r>
            <a:r>
              <a:rPr lang="en-US" sz="1200" dirty="0" smtClean="0"/>
              <a:t>What you can do</a:t>
            </a:r>
            <a:r>
              <a:rPr lang="en-US" sz="1200" dirty="0"/>
              <a:t>?</a:t>
            </a:r>
            <a:endParaRPr lang="en-US" sz="1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327FAB-FA50-4888-88B2-61D52664429D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7469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Cognitive -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serious difficulty concentrating, remembering, or making decisions; </a:t>
            </a:r>
            <a:r>
              <a:rPr lang="en-US" dirty="0" smtClean="0"/>
              <a:t>Self-care -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severe difficulty dressing or bathing; Independent Living - difficulty doing errands alone such as visiting a doctor’s office or shopping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327FAB-FA50-4888-88B2-61D52664429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12526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 library policies permit private</a:t>
            </a:r>
            <a:r>
              <a:rPr lang="en-US" baseline="0" dirty="0" smtClean="0"/>
              <a:t> and quiet spaces, and assistance?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327FAB-FA50-4888-88B2-61D52664429D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38335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Does the</a:t>
            </a:r>
            <a:r>
              <a:rPr lang="en-US" baseline="0" dirty="0" smtClean="0"/>
              <a:t> library accommodate service dogs and emotional support animals?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Section 504 and Title II protect the right of people with disabilities to keep emotional support animals</a:t>
            </a:r>
            <a:r>
              <a:rPr lang="en-US" baseline="0" dirty="0" smtClean="0"/>
              <a:t> b</a:t>
            </a:r>
            <a:r>
              <a:rPr lang="en-US" dirty="0" smtClean="0"/>
              <a:t>ecause emotional support and service animals are not "pets," but rather are considered to be more like assistive aids such as wheelchairs, white canes, text-to-speech</a:t>
            </a:r>
            <a:r>
              <a:rPr lang="en-US" baseline="0" dirty="0" smtClean="0"/>
              <a:t> software. http://www.bazelon.org/LinkClick.aspx?fileticket=mHq8GV0FI4c%3D&amp;tabid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327FAB-FA50-4888-88B2-61D52664429D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58285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How do ADA Title II and Sect. 504 of the Rehabilitation Act apply</a:t>
            </a:r>
            <a:r>
              <a:rPr lang="en-US" baseline="0" dirty="0" smtClean="0"/>
              <a:t> to you?</a:t>
            </a:r>
          </a:p>
          <a:p>
            <a:pPr lvl="1"/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Affirmative Obligations </a:t>
            </a:r>
          </a:p>
          <a:p>
            <a:pPr lvl="2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Provide equal opportunities to participate in, and benefit from the programs, services and aids of the library.</a:t>
            </a:r>
          </a:p>
          <a:p>
            <a:pPr lvl="2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Choose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ocations for programs and services that ensure equal opportunities to participate and benefit</a:t>
            </a:r>
          </a:p>
          <a:p>
            <a:pPr lvl="2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Make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reasonable modifications to practices, policies and procedures</a:t>
            </a:r>
          </a:p>
          <a:p>
            <a:pPr lvl="2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Ensure effective communication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327FAB-FA50-4888-88B2-61D52664429D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00808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327FAB-FA50-4888-88B2-61D52664429D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63543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327FAB-FA50-4888-88B2-61D52664429D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63543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327FAB-FA50-4888-88B2-61D52664429D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63543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327FAB-FA50-4888-88B2-61D52664429D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6354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327FAB-FA50-4888-88B2-61D52664429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699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PWoDs</a:t>
            </a:r>
            <a:r>
              <a:rPr lang="en-US" dirty="0" smtClean="0"/>
              <a:t> are</a:t>
            </a:r>
            <a:r>
              <a:rPr lang="en-US" baseline="0" dirty="0" smtClean="0"/>
              <a:t> twice as likely to have a bachelors degree or higher.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327FAB-FA50-4888-88B2-61D52664429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0992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Under the IDEA.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327FAB-FA50-4888-88B2-61D52664429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057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smtClean="0"/>
              <a:t>15.2% of the population are 65 and older.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327FAB-FA50-4888-88B2-61D52664429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9990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Disability - A long-lasting physical, mental, or emotional condition. This condition can make it difficult for a person to do activities such as walking, climbing stairs, dressing, bathing, learning, or remembering. This condition can also impede a person from being able to go outside the home alone or to work at a job or business.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327FAB-FA50-4888-88B2-61D52664429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1746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327FAB-FA50-4888-88B2-61D52664429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057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are the practical purposes of evaluation?</a:t>
            </a:r>
          </a:p>
          <a:p>
            <a:r>
              <a:rPr lang="en-US" dirty="0" smtClean="0"/>
              <a:t>What</a:t>
            </a:r>
            <a:r>
              <a:rPr lang="en-US" baseline="0" dirty="0" smtClean="0"/>
              <a:t> are the issues / factors you evaluate?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327FAB-FA50-4888-88B2-61D52664429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1794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83716-8295-48A7-874A-62E774D38C02}" type="datetimeFigureOut">
              <a:rPr lang="en-US" smtClean="0"/>
              <a:t>5/12/2014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EA455-9451-498C-9BE3-4BBE26BF9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968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83716-8295-48A7-874A-62E774D38C02}" type="datetimeFigureOut">
              <a:rPr lang="en-US" smtClean="0"/>
              <a:t>5/12/2014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EA455-9451-498C-9BE3-4BBE26BF9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85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83716-8295-48A7-874A-62E774D38C02}" type="datetimeFigureOut">
              <a:rPr lang="en-US" smtClean="0"/>
              <a:t>5/12/2014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EA455-9451-498C-9BE3-4BBE26BF9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69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83716-8295-48A7-874A-62E774D38C02}" type="datetimeFigureOut">
              <a:rPr lang="en-US" smtClean="0"/>
              <a:t>5/12/2014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EA455-9451-498C-9BE3-4BBE26BF9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782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83716-8295-48A7-874A-62E774D38C02}" type="datetimeFigureOut">
              <a:rPr lang="en-US" smtClean="0"/>
              <a:t>5/12/2014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EA455-9451-498C-9BE3-4BBE26BF9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810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83716-8295-48A7-874A-62E774D38C02}" type="datetimeFigureOut">
              <a:rPr lang="en-US" smtClean="0"/>
              <a:t>5/12/2014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EA455-9451-498C-9BE3-4BBE26BF9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699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83716-8295-48A7-874A-62E774D38C02}" type="datetimeFigureOut">
              <a:rPr lang="en-US" smtClean="0"/>
              <a:t>5/12/2014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EA455-9451-498C-9BE3-4BBE26BF9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753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83716-8295-48A7-874A-62E774D38C02}" type="datetimeFigureOut">
              <a:rPr lang="en-US" smtClean="0"/>
              <a:t>5/12/2014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EA455-9451-498C-9BE3-4BBE26BF9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913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83716-8295-48A7-874A-62E774D38C02}" type="datetimeFigureOut">
              <a:rPr lang="en-US" smtClean="0"/>
              <a:t>5/12/2014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EA455-9451-498C-9BE3-4BBE26BF9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702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83716-8295-48A7-874A-62E774D38C02}" type="datetimeFigureOut">
              <a:rPr lang="en-US" smtClean="0"/>
              <a:t>5/12/2014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EA455-9451-498C-9BE3-4BBE26BF9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087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83716-8295-48A7-874A-62E774D38C02}" type="datetimeFigureOut">
              <a:rPr lang="en-US" smtClean="0"/>
              <a:t>5/12/2014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EA455-9451-498C-9BE3-4BBE26BF9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620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83716-8295-48A7-874A-62E774D38C02}" type="datetimeFigureOut">
              <a:rPr lang="en-US" smtClean="0"/>
              <a:t>5/12/2014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EEA455-9451-498C-9BE3-4BBE26BF9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496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bledata.com/abledata.cfm?pageid=19327&amp;ksectionid=19327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library-accessibility.wikispaces.com/Book+Lists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library-accessibility.wikispaces.com/Web+Resource+Selection+Guidelines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state.gov/documents/organization/126555.pdf" TargetMode="Externa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projectenable.d3m.co/data/Getting_Started_Improving_Accessibility_in_Libraries(1)-1.pdf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library-accessibility.wikispaces.com/Resources+and+Tools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a.org/ascla/asclaprotools/accessibilitytipsheets/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ala.org/advocacy/advleg/advocacyuniversity/toolkit/checklist" TargetMode="External"/><Relationship Id="rId4" Type="http://schemas.openxmlformats.org/officeDocument/2006/relationships/hyperlink" Target="http://www.inclusivelibraries.com/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pld.dpi.wi.gov/pld_ysnpl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kbc.inclusivelibraries.com/NELibrarians_files/frame.htm" TargetMode="External"/><Relationship Id="rId4" Type="http://schemas.openxmlformats.org/officeDocument/2006/relationships/hyperlink" Target="http://www.ada.gov/regs2010/2010ADAStandards/2010ADAStandards_prt.pdf" TargetMode="Externa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fla.org/files/assets/hq/publications/professional-report/89.pdf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enable.digital-literacy.syr.edu/" TargetMode="Externa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1"/>
            <a:ext cx="7772400" cy="2133599"/>
          </a:xfrm>
        </p:spPr>
        <p:txBody>
          <a:bodyPr>
            <a:normAutofit fontScale="90000"/>
          </a:bodyPr>
          <a:lstStyle/>
          <a:p>
            <a:r>
              <a:rPr lang="en-US" dirty="0"/>
              <a:t>Providing Inclusive and Accessible Library Programs and Services for Everyone in My Community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5105986"/>
            <a:ext cx="6250744" cy="1066800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US" dirty="0">
                <a:solidFill>
                  <a:schemeClr val="tx1"/>
                </a:solidFill>
              </a:rPr>
              <a:t>Westchester Library </a:t>
            </a:r>
            <a:r>
              <a:rPr lang="en-US" dirty="0" smtClean="0">
                <a:solidFill>
                  <a:schemeClr val="tx1"/>
                </a:solidFill>
              </a:rPr>
              <a:t>Association Annual Conference</a:t>
            </a:r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May 9, 2014</a:t>
            </a:r>
          </a:p>
        </p:txBody>
      </p:sp>
      <p:pic>
        <p:nvPicPr>
          <p:cNvPr id="5" name="Picture 4" descr="westchestmap02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1344" y="3886200"/>
            <a:ext cx="1871003" cy="25146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1143000" y="3581400"/>
            <a:ext cx="5638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William N. Myhill</a:t>
            </a:r>
          </a:p>
          <a:p>
            <a:r>
              <a:rPr lang="en-US" dirty="0" smtClean="0"/>
              <a:t>Burton Blatt Institute and Center for Digital Literacy</a:t>
            </a:r>
          </a:p>
          <a:p>
            <a:r>
              <a:rPr lang="en-US" b="1" dirty="0" smtClean="0">
                <a:solidFill>
                  <a:srgbClr val="FF9900"/>
                </a:solidFill>
              </a:rPr>
              <a:t>Syracuse University</a:t>
            </a:r>
            <a:endParaRPr lang="en-US" b="1" dirty="0">
              <a:solidFill>
                <a:srgbClr val="FF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6019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7910628"/>
              </p:ext>
            </p:extLst>
          </p:nvPr>
        </p:nvGraphicFramePr>
        <p:xfrm>
          <a:off x="685800" y="533400"/>
          <a:ext cx="7696200" cy="563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70112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85800" y="381000"/>
            <a:ext cx="7696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2012-13 </a:t>
            </a:r>
            <a:r>
              <a:rPr lang="en-US" sz="2400" b="1" dirty="0" smtClean="0"/>
              <a:t>Enrollment of Students with Disabilities Receiving IDEA Services</a:t>
            </a:r>
          </a:p>
          <a:p>
            <a:pPr algn="ctr"/>
            <a:r>
              <a:rPr lang="en-US" sz="2400" b="1" dirty="0" smtClean="0"/>
              <a:t>Select </a:t>
            </a:r>
            <a:r>
              <a:rPr lang="en-US" sz="2400" b="1" dirty="0"/>
              <a:t>Westchester School Districts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3076036"/>
              </p:ext>
            </p:extLst>
          </p:nvPr>
        </p:nvGraphicFramePr>
        <p:xfrm>
          <a:off x="1714500" y="1752600"/>
          <a:ext cx="5638800" cy="40808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02724"/>
                <a:gridCol w="2236076"/>
              </a:tblGrid>
              <a:tr h="34636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Ardsley UFSD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>
                          <a:effectLst/>
                        </a:rPr>
                        <a:t>267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7620" marR="7620" marT="7620" marB="0" anchor="ctr"/>
                </a:tc>
              </a:tr>
              <a:tr h="34636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Dobbs Ferry UFSD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 dirty="0">
                          <a:effectLst/>
                        </a:rPr>
                        <a:t>183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7620" marR="7620" marT="7620" marB="0" anchor="ctr"/>
                </a:tc>
              </a:tr>
              <a:tr h="34636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Elmsford UFSD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 dirty="0">
                          <a:effectLst/>
                        </a:rPr>
                        <a:t>129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7620" marR="7620" marT="7620" marB="0" anchor="ctr"/>
                </a:tc>
              </a:tr>
              <a:tr h="34636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Hastings on Hudson UFSD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 dirty="0">
                          <a:effectLst/>
                        </a:rPr>
                        <a:t>197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7620" marR="7620" marT="7620" marB="0" anchor="ctr"/>
                </a:tc>
              </a:tr>
              <a:tr h="34636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Mount Vernon School District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 dirty="0">
                          <a:effectLst/>
                        </a:rPr>
                        <a:t>1,672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7620" marR="7620" marT="7620" marB="0" anchor="ctr"/>
                </a:tc>
              </a:tr>
              <a:tr h="34636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New Rochelle City School District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 dirty="0">
                          <a:effectLst/>
                        </a:rPr>
                        <a:t>1,324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7620" marR="7620" marT="7620" marB="0" anchor="ctr"/>
                </a:tc>
              </a:tr>
              <a:tr h="34636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Peekskill City School District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 dirty="0">
                          <a:effectLst/>
                        </a:rPr>
                        <a:t>477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7620" marR="7620" marT="7620" marB="0" anchor="ctr"/>
                </a:tc>
              </a:tr>
              <a:tr h="34636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Rye City School District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 dirty="0">
                          <a:effectLst/>
                        </a:rPr>
                        <a:t>212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7620" marR="7620" marT="7620" marB="0" anchor="ctr"/>
                </a:tc>
              </a:tr>
              <a:tr h="34636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USFD Tarrytowns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 dirty="0">
                          <a:effectLst/>
                        </a:rPr>
                        <a:t>361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7620" marR="7620" marT="7620" marB="0" anchor="ctr"/>
                </a:tc>
              </a:tr>
              <a:tr h="34636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White Plains City School District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 dirty="0">
                          <a:effectLst/>
                        </a:rPr>
                        <a:t>858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7620" marR="7620" marT="7620" marB="0" anchor="ctr"/>
                </a:tc>
              </a:tr>
              <a:tr h="34636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Yonkers City School District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 dirty="0">
                          <a:effectLst/>
                        </a:rPr>
                        <a:t>3,758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27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55416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 smtClean="0"/>
          </a:p>
          <a:p>
            <a:r>
              <a:rPr lang="en-US" dirty="0" smtClean="0">
                <a:solidFill>
                  <a:srgbClr val="FF9900"/>
                </a:solidFill>
              </a:rPr>
              <a:t>Know Your Patrons</a:t>
            </a:r>
            <a:endParaRPr lang="en-US" dirty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65394" y="2133600"/>
            <a:ext cx="7213209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600" dirty="0" smtClean="0"/>
              <a:t>149,994 seniors (ages 65 and older) in </a:t>
            </a:r>
            <a:r>
              <a:rPr lang="en-US" sz="3600" dirty="0"/>
              <a:t>Westchester </a:t>
            </a:r>
            <a:r>
              <a:rPr lang="en-US" sz="3600" dirty="0" smtClean="0"/>
              <a:t>County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600" dirty="0" smtClean="0"/>
              <a:t>Half of all seniors (74,697 or 49.8%) report </a:t>
            </a:r>
            <a:r>
              <a:rPr lang="en-US" sz="3600" dirty="0"/>
              <a:t>having a </a:t>
            </a:r>
            <a:r>
              <a:rPr lang="en-US" sz="3600" dirty="0" smtClean="0"/>
              <a:t>disability</a:t>
            </a:r>
            <a:r>
              <a:rPr lang="en-US" sz="3600" dirty="0"/>
              <a:t>.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801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8351422"/>
              </p:ext>
            </p:extLst>
          </p:nvPr>
        </p:nvGraphicFramePr>
        <p:xfrm>
          <a:off x="609600" y="685800"/>
          <a:ext cx="7924800" cy="563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75897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57200" y="274638"/>
            <a:ext cx="8229600" cy="155416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 smtClean="0"/>
          </a:p>
          <a:p>
            <a:r>
              <a:rPr lang="en-US" dirty="0" smtClean="0">
                <a:solidFill>
                  <a:srgbClr val="FF9900"/>
                </a:solidFill>
              </a:rPr>
              <a:t>Know Your Patrons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65394" y="2438400"/>
            <a:ext cx="7213209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600" dirty="0" smtClean="0"/>
              <a:t>125,000 residents in the County have disabilities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600" dirty="0" smtClean="0"/>
              <a:t>In other words, 1 in 8 persons</a:t>
            </a:r>
            <a:endParaRPr lang="en-US" sz="3600" dirty="0"/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726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47796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Evaluate</a:t>
            </a:r>
          </a:p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Your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Programs and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Services</a:t>
            </a:r>
            <a:endParaRPr lang="en-US" b="1" dirty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447800" y="2438400"/>
            <a:ext cx="6248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Why do we evaluate our programs and services?</a:t>
            </a:r>
            <a:endParaRPr lang="en-US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1458132" y="4672869"/>
            <a:ext cx="6248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What do you evaluate?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990559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09044" y="2267155"/>
            <a:ext cx="47773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Sensory and Cognitive </a:t>
            </a:r>
            <a:r>
              <a:rPr lang="en-US" sz="2800" b="1" dirty="0" smtClean="0"/>
              <a:t>Access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765725" y="3810000"/>
            <a:ext cx="3469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Technology Access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6080177" y="2267155"/>
            <a:ext cx="25097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b="1" dirty="0"/>
              <a:t>Media </a:t>
            </a:r>
            <a:r>
              <a:rPr lang="en-US" sz="2800" b="1" dirty="0" smtClean="0"/>
              <a:t>Access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799453" y="5344180"/>
            <a:ext cx="464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Electronic and Website </a:t>
            </a:r>
            <a:r>
              <a:rPr lang="en-US" sz="2800" b="1" dirty="0" smtClean="0"/>
              <a:t>Access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721961" y="1492282"/>
            <a:ext cx="26863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Physical </a:t>
            </a:r>
            <a:r>
              <a:rPr lang="en-US" sz="2800" b="1" dirty="0" smtClean="0"/>
              <a:t>Access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799453" y="4572000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Service </a:t>
            </a:r>
            <a:r>
              <a:rPr lang="en-US" sz="2800" b="1" dirty="0" smtClean="0"/>
              <a:t>Animals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721961" y="3027214"/>
            <a:ext cx="4905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Services and </a:t>
            </a:r>
            <a:r>
              <a:rPr lang="en-US" sz="2800" b="1" dirty="0" smtClean="0"/>
              <a:t>Communication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4792849" y="1532319"/>
            <a:ext cx="381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b="1" dirty="0"/>
              <a:t>Library Staff </a:t>
            </a:r>
            <a:r>
              <a:rPr lang="en-US" sz="2800" b="1" dirty="0" smtClean="0"/>
              <a:t>Training</a:t>
            </a:r>
            <a:endParaRPr lang="en-US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5707249" y="5344180"/>
            <a:ext cx="289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b="1" dirty="0" smtClean="0"/>
              <a:t>Legal</a:t>
            </a:r>
            <a:endParaRPr lang="en-US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4678549" y="3810000"/>
            <a:ext cx="38719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b="1" dirty="0"/>
              <a:t>Personal Space Access</a:t>
            </a:r>
            <a:endParaRPr lang="en-US" sz="2800" dirty="0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457200" y="533400"/>
            <a:ext cx="8229600" cy="762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</a:rPr>
              <a:t>Evaluate Your </a:t>
            </a:r>
            <a:r>
              <a:rPr lang="en-US" sz="4000" dirty="0">
                <a:solidFill>
                  <a:schemeClr val="accent1">
                    <a:lumMod val="75000"/>
                  </a:schemeClr>
                </a:solidFill>
              </a:rPr>
              <a:t>Programs and </a:t>
            </a: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</a:rPr>
              <a:t>Services</a:t>
            </a:r>
            <a:endParaRPr lang="en-US" sz="4000" dirty="0"/>
          </a:p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805693" y="3005846"/>
            <a:ext cx="17448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b="1" dirty="0" smtClean="0"/>
              <a:t>Outreach</a:t>
            </a:r>
            <a:endParaRPr lang="en-US" sz="28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5081182" y="4579430"/>
            <a:ext cx="3469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b="1" dirty="0" smtClean="0"/>
              <a:t>Assistive Technology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07153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1" grpId="0"/>
      <p:bldP spid="12" grpId="0"/>
      <p:bldP spid="14" grpId="0"/>
      <p:bldP spid="1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533400"/>
            <a:ext cx="8229600" cy="762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</a:rPr>
              <a:t>Evaluate Your </a:t>
            </a:r>
            <a:r>
              <a:rPr lang="en-US" sz="4000" dirty="0">
                <a:solidFill>
                  <a:schemeClr val="accent1">
                    <a:lumMod val="75000"/>
                  </a:schemeClr>
                </a:solidFill>
              </a:rPr>
              <a:t>Programs and </a:t>
            </a: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</a:rPr>
              <a:t>Services</a:t>
            </a:r>
            <a:endParaRPr lang="en-US" sz="4000" dirty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21961" y="1295400"/>
            <a:ext cx="26863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Physical </a:t>
            </a:r>
            <a:r>
              <a:rPr lang="en-US" sz="2800" b="1" dirty="0" smtClean="0"/>
              <a:t>Access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741011" y="1981200"/>
            <a:ext cx="7507639" cy="4170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 smtClean="0"/>
              <a:t>Spaces </a:t>
            </a:r>
            <a:r>
              <a:rPr lang="en-US" sz="2400" dirty="0"/>
              <a:t>and routes sufficiently wide, level, non-slip, </a:t>
            </a:r>
            <a:r>
              <a:rPr lang="en-US" sz="2400" dirty="0" smtClean="0"/>
              <a:t>labeled, </a:t>
            </a:r>
            <a:r>
              <a:rPr lang="en-US" sz="2400" dirty="0"/>
              <a:t>and navigable </a:t>
            </a:r>
            <a:r>
              <a:rPr lang="en-US" sz="2400" dirty="0" smtClean="0"/>
              <a:t>independently.</a:t>
            </a:r>
            <a:endParaRPr lang="en-US" sz="2400" dirty="0"/>
          </a:p>
          <a:p>
            <a:pPr marL="342900" lvl="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/>
              <a:t>P</a:t>
            </a:r>
            <a:r>
              <a:rPr lang="en-US" sz="2400" dirty="0" smtClean="0"/>
              <a:t>arking </a:t>
            </a:r>
            <a:r>
              <a:rPr lang="en-US" sz="2400" dirty="0"/>
              <a:t>areas, pathways, and </a:t>
            </a:r>
            <a:r>
              <a:rPr lang="en-US" sz="2400" dirty="0" smtClean="0"/>
              <a:t>entrances are unobstructed </a:t>
            </a:r>
            <a:r>
              <a:rPr lang="en-US" sz="2400" dirty="0"/>
              <a:t>and </a:t>
            </a:r>
            <a:r>
              <a:rPr lang="en-US" sz="2400" dirty="0" smtClean="0"/>
              <a:t>well-lit.</a:t>
            </a:r>
            <a:endParaRPr lang="en-US" sz="2400" dirty="0"/>
          </a:p>
          <a:p>
            <a:pPr marL="342900" lvl="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 smtClean="0"/>
              <a:t>Railings along all inclines.</a:t>
            </a:r>
            <a:endParaRPr lang="en-US" sz="2400" dirty="0"/>
          </a:p>
          <a:p>
            <a:pPr marL="342900" lvl="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 smtClean="0"/>
              <a:t>Automatic door opening.</a:t>
            </a: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/>
              <a:t>I</a:t>
            </a:r>
            <a:r>
              <a:rPr lang="en-US" sz="2400" dirty="0" smtClean="0"/>
              <a:t>nformation </a:t>
            </a:r>
            <a:r>
              <a:rPr lang="en-US" sz="2400" dirty="0"/>
              <a:t>and reference desks, and the circulation </a:t>
            </a:r>
            <a:r>
              <a:rPr lang="en-US" sz="2400" dirty="0" smtClean="0"/>
              <a:t>counter designed for </a:t>
            </a:r>
            <a:r>
              <a:rPr lang="en-US" sz="2400" dirty="0"/>
              <a:t>face-to-face </a:t>
            </a:r>
            <a:r>
              <a:rPr lang="en-US" sz="2400" dirty="0" smtClean="0"/>
              <a:t>conversation with a patron using a wheelchair.</a:t>
            </a: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 smtClean="0"/>
              <a:t>Height adjustable tables or desks.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34871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09044" y="1361796"/>
            <a:ext cx="47773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Sensory and Cognitive </a:t>
            </a:r>
            <a:r>
              <a:rPr lang="en-US" sz="2800" b="1" dirty="0" smtClean="0"/>
              <a:t>Access</a:t>
            </a:r>
            <a:endParaRPr lang="en-US" sz="28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533400"/>
            <a:ext cx="8229600" cy="762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</a:rPr>
              <a:t>Evaluate Your </a:t>
            </a:r>
            <a:r>
              <a:rPr lang="en-US" sz="4000" dirty="0">
                <a:solidFill>
                  <a:schemeClr val="accent1">
                    <a:lumMod val="75000"/>
                  </a:schemeClr>
                </a:solidFill>
              </a:rPr>
              <a:t>Programs and </a:t>
            </a: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</a:rPr>
              <a:t>Services</a:t>
            </a:r>
            <a:endParaRPr lang="en-US" sz="4000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2286000"/>
            <a:ext cx="6629400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dirty="0"/>
              <a:t>H</a:t>
            </a:r>
            <a:r>
              <a:rPr lang="en-US" sz="2400" dirty="0" smtClean="0"/>
              <a:t>igh-contrast</a:t>
            </a:r>
            <a:r>
              <a:rPr lang="en-US" sz="2400" dirty="0"/>
              <a:t>, large print, Braille, pictograms, well lit, intuitive</a:t>
            </a:r>
          </a:p>
          <a:p>
            <a:pPr>
              <a:spcAft>
                <a:spcPts val="600"/>
              </a:spcAft>
            </a:pPr>
            <a:r>
              <a:rPr lang="en-US" sz="2400" dirty="0" smtClean="0"/>
              <a:t>Information Desk</a:t>
            </a:r>
          </a:p>
          <a:p>
            <a:pPr>
              <a:spcAft>
                <a:spcPts val="600"/>
              </a:spcAft>
            </a:pPr>
            <a:r>
              <a:rPr lang="en-US" sz="2400" dirty="0"/>
              <a:t>L</a:t>
            </a:r>
            <a:r>
              <a:rPr lang="en-US" sz="2400" dirty="0" smtClean="0"/>
              <a:t>ibrary handouts and guides</a:t>
            </a:r>
          </a:p>
          <a:p>
            <a:pPr>
              <a:spcAft>
                <a:spcPts val="600"/>
              </a:spcAft>
            </a:pPr>
            <a:r>
              <a:rPr lang="en-US" sz="2400" dirty="0" smtClean="0"/>
              <a:t>Shelves, Sections </a:t>
            </a:r>
            <a:r>
              <a:rPr lang="en-US" sz="2400" dirty="0"/>
              <a:t>of the library</a:t>
            </a:r>
          </a:p>
          <a:p>
            <a:pPr>
              <a:spcAft>
                <a:spcPts val="600"/>
              </a:spcAft>
            </a:pPr>
            <a:r>
              <a:rPr lang="en-US" sz="2400" dirty="0" smtClean="0"/>
              <a:t>Alarms</a:t>
            </a:r>
          </a:p>
          <a:p>
            <a:pPr>
              <a:spcAft>
                <a:spcPts val="600"/>
              </a:spcAft>
            </a:pPr>
            <a:r>
              <a:rPr lang="en-US" sz="2400" dirty="0" smtClean="0"/>
              <a:t>Restrooms</a:t>
            </a:r>
          </a:p>
          <a:p>
            <a:pPr>
              <a:spcAft>
                <a:spcPts val="600"/>
              </a:spcAft>
            </a:pPr>
            <a:r>
              <a:rPr lang="en-US" sz="2400" dirty="0" smtClean="0"/>
              <a:t>Stairs and Elevator controls</a:t>
            </a:r>
          </a:p>
        </p:txBody>
      </p:sp>
    </p:spTree>
    <p:extLst>
      <p:ext uri="{BB962C8B-B14F-4D97-AF65-F5344CB8AC3E}">
        <p14:creationId xmlns:p14="http://schemas.microsoft.com/office/powerpoint/2010/main" val="3644985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3912" y="1295400"/>
            <a:ext cx="4905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Services and </a:t>
            </a:r>
            <a:r>
              <a:rPr lang="en-US" sz="2800" b="1" dirty="0" smtClean="0"/>
              <a:t>Communication</a:t>
            </a:r>
            <a:endParaRPr lang="en-US" sz="28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533400"/>
            <a:ext cx="8229600" cy="762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</a:rPr>
              <a:t>Evaluate Your </a:t>
            </a:r>
            <a:r>
              <a:rPr lang="en-US" sz="4000" dirty="0">
                <a:solidFill>
                  <a:schemeClr val="accent1">
                    <a:lumMod val="75000"/>
                  </a:schemeClr>
                </a:solidFill>
              </a:rPr>
              <a:t>Programs and </a:t>
            </a: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</a:rPr>
              <a:t>Services</a:t>
            </a:r>
            <a:endParaRPr lang="en-US" sz="4000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90600" y="1981200"/>
            <a:ext cx="73914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/>
              <a:t>Reference Questions: text, telephone, email, online form, Twitter </a:t>
            </a:r>
            <a:r>
              <a:rPr lang="en-US" sz="2400" dirty="0" smtClean="0"/>
              <a:t>…</a:t>
            </a:r>
            <a:endParaRPr lang="en-US" sz="2400" dirty="0"/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 smtClean="0"/>
              <a:t>Home </a:t>
            </a:r>
            <a:r>
              <a:rPr lang="en-US" sz="2400" dirty="0"/>
              <a:t>delivery service </a:t>
            </a:r>
          </a:p>
          <a:p>
            <a:pPr marL="342900" lvl="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/>
              <a:t>Reader </a:t>
            </a:r>
            <a:r>
              <a:rPr lang="en-US" sz="2400" dirty="0" smtClean="0"/>
              <a:t>services</a:t>
            </a:r>
            <a:endParaRPr lang="en-US" sz="2400" dirty="0"/>
          </a:p>
          <a:p>
            <a:pPr marL="342900" lvl="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 smtClean="0"/>
              <a:t>Magnifiers</a:t>
            </a:r>
          </a:p>
          <a:p>
            <a:pPr marL="342900" lvl="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 smtClean="0"/>
              <a:t>Applications </a:t>
            </a:r>
            <a:r>
              <a:rPr lang="en-US" sz="2400" dirty="0"/>
              <a:t>for </a:t>
            </a:r>
            <a:r>
              <a:rPr lang="en-US" sz="2400" dirty="0" smtClean="0"/>
              <a:t>Talking </a:t>
            </a:r>
            <a:r>
              <a:rPr lang="en-US" sz="2400" dirty="0"/>
              <a:t>Book and Braille </a:t>
            </a:r>
            <a:r>
              <a:rPr lang="en-US" sz="2400" dirty="0" smtClean="0"/>
              <a:t>Libraries</a:t>
            </a:r>
          </a:p>
          <a:p>
            <a:pPr marL="342900" lvl="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 smtClean="0"/>
              <a:t>Sign </a:t>
            </a:r>
            <a:r>
              <a:rPr lang="en-US" sz="2400" dirty="0"/>
              <a:t>language interpretation services available by request for library sponsored </a:t>
            </a:r>
            <a:r>
              <a:rPr lang="en-US" sz="2400" dirty="0" smtClean="0"/>
              <a:t>events</a:t>
            </a: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/>
              <a:t>Induction loop system; Telecommunications for the Deaf; Video Relay </a:t>
            </a:r>
            <a:r>
              <a:rPr lang="en-US" sz="2400" dirty="0" smtClean="0"/>
              <a:t>Service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87688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691" y="685800"/>
            <a:ext cx="8495509" cy="2590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3733800"/>
            <a:ext cx="2579915" cy="17526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2356" y="3621200"/>
            <a:ext cx="2119545" cy="18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6983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3912" y="1295400"/>
            <a:ext cx="4905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Outreach</a:t>
            </a:r>
            <a:endParaRPr lang="en-US" sz="28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533400"/>
            <a:ext cx="8229600" cy="762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</a:rPr>
              <a:t>Evaluate Your </a:t>
            </a:r>
            <a:r>
              <a:rPr lang="en-US" sz="4000" dirty="0">
                <a:solidFill>
                  <a:schemeClr val="accent1">
                    <a:lumMod val="75000"/>
                  </a:schemeClr>
                </a:solidFill>
              </a:rPr>
              <a:t>Programs and </a:t>
            </a: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</a:rPr>
              <a:t>Services</a:t>
            </a:r>
            <a:endParaRPr lang="en-US" sz="4000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1981200"/>
            <a:ext cx="777240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 smtClean="0"/>
              <a:t>Cooperation </a:t>
            </a:r>
            <a:r>
              <a:rPr lang="en-US" sz="2400" dirty="0"/>
              <a:t>with representatives of disability organizations </a:t>
            </a:r>
            <a:r>
              <a:rPr lang="en-US" sz="2400" dirty="0" smtClean="0"/>
              <a:t>in </a:t>
            </a:r>
            <a:r>
              <a:rPr lang="en-US" sz="2400" dirty="0"/>
              <a:t>order to reach all citizens and establish credibility for the library's services and </a:t>
            </a:r>
            <a:r>
              <a:rPr lang="en-US" sz="2400" dirty="0" smtClean="0"/>
              <a:t>programs.</a:t>
            </a:r>
            <a:endParaRPr lang="en-US" sz="2400" dirty="0"/>
          </a:p>
          <a:p>
            <a:pPr marL="342900" lvl="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/>
              <a:t>Joint “brain storming” meetings, development projects, media </a:t>
            </a:r>
            <a:r>
              <a:rPr lang="en-US" sz="2400" dirty="0" smtClean="0"/>
              <a:t>contacts.</a:t>
            </a:r>
          </a:p>
          <a:p>
            <a:pPr marL="342900" lvl="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 smtClean="0"/>
              <a:t>Campaigns </a:t>
            </a:r>
            <a:r>
              <a:rPr lang="en-US" sz="2400" dirty="0"/>
              <a:t>and exhibits to inform the public about </a:t>
            </a:r>
            <a:r>
              <a:rPr lang="en-US" sz="2400" dirty="0" smtClean="0"/>
              <a:t>disabilities. </a:t>
            </a:r>
          </a:p>
          <a:p>
            <a:pPr marL="342900" lvl="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 smtClean="0"/>
              <a:t>Regular </a:t>
            </a:r>
            <a:r>
              <a:rPr lang="en-US" sz="2400" dirty="0"/>
              <a:t>meetings with organizations and/or individual patrons to discuss future </a:t>
            </a:r>
            <a:r>
              <a:rPr lang="en-US" sz="2400" dirty="0" smtClean="0"/>
              <a:t>initiatives.</a:t>
            </a:r>
          </a:p>
          <a:p>
            <a:pPr marL="342900" lvl="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 smtClean="0"/>
              <a:t>Instruction </a:t>
            </a:r>
            <a:r>
              <a:rPr lang="en-US" sz="2400" dirty="0"/>
              <a:t>for patrons with disabilities on how to use the library, computers and other technical </a:t>
            </a:r>
            <a:r>
              <a:rPr lang="en-US" sz="2400" dirty="0" smtClean="0"/>
              <a:t>equipment.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76140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1232008"/>
            <a:ext cx="3469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Technology Access</a:t>
            </a:r>
            <a:endParaRPr lang="en-US" sz="28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533400"/>
            <a:ext cx="8229600" cy="762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</a:rPr>
              <a:t>Evaluate Your </a:t>
            </a:r>
            <a:r>
              <a:rPr lang="en-US" sz="4000" dirty="0">
                <a:solidFill>
                  <a:schemeClr val="accent1">
                    <a:lumMod val="75000"/>
                  </a:schemeClr>
                </a:solidFill>
              </a:rPr>
              <a:t>Programs and </a:t>
            </a: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</a:rPr>
              <a:t>Services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2362200"/>
            <a:ext cx="7620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Designated computer workstations (at least one) adapted for patrons in </a:t>
            </a:r>
            <a:r>
              <a:rPr lang="en-US" sz="2400" dirty="0" smtClean="0"/>
              <a:t>wheelchairs.</a:t>
            </a:r>
          </a:p>
          <a:p>
            <a:endParaRPr lang="en-US" sz="2400" dirty="0" smtClean="0"/>
          </a:p>
          <a:p>
            <a:pPr lvl="0"/>
            <a:r>
              <a:rPr lang="en-US" sz="2400" dirty="0" smtClean="0"/>
              <a:t>Designated </a:t>
            </a:r>
            <a:r>
              <a:rPr lang="en-US" sz="2400" dirty="0"/>
              <a:t>computers </a:t>
            </a:r>
            <a:r>
              <a:rPr lang="en-US" sz="2400" dirty="0" smtClean="0"/>
              <a:t>with </a:t>
            </a:r>
            <a:r>
              <a:rPr lang="en-US" sz="2400" dirty="0"/>
              <a:t>screen </a:t>
            </a:r>
            <a:r>
              <a:rPr lang="en-US" sz="2400" dirty="0" smtClean="0"/>
              <a:t>reader and magnification, and voice recognition software.</a:t>
            </a:r>
          </a:p>
          <a:p>
            <a:pPr lvl="0"/>
            <a:endParaRPr lang="en-US" sz="2400" dirty="0"/>
          </a:p>
          <a:p>
            <a:pPr lvl="0"/>
            <a:r>
              <a:rPr lang="en-US" sz="2400" dirty="0"/>
              <a:t>Designated computers </a:t>
            </a:r>
            <a:r>
              <a:rPr lang="en-US" sz="2400" dirty="0" smtClean="0"/>
              <a:t>with spelling</a:t>
            </a:r>
            <a:r>
              <a:rPr lang="en-US" sz="2400" dirty="0"/>
              <a:t> </a:t>
            </a:r>
            <a:r>
              <a:rPr lang="en-US" sz="2400" dirty="0" smtClean="0"/>
              <a:t>and word prediction software.</a:t>
            </a:r>
          </a:p>
        </p:txBody>
      </p:sp>
    </p:spTree>
    <p:extLst>
      <p:ext uri="{BB962C8B-B14F-4D97-AF65-F5344CB8AC3E}">
        <p14:creationId xmlns:p14="http://schemas.microsoft.com/office/powerpoint/2010/main" val="416875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03787" y="1295400"/>
            <a:ext cx="3469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Assistive Technology</a:t>
            </a:r>
            <a:endParaRPr lang="en-US" sz="28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533400"/>
            <a:ext cx="8229600" cy="762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</a:rPr>
              <a:t>Evaluate Your </a:t>
            </a:r>
            <a:r>
              <a:rPr lang="en-US" sz="4000" dirty="0">
                <a:solidFill>
                  <a:schemeClr val="accent1">
                    <a:lumMod val="75000"/>
                  </a:schemeClr>
                </a:solidFill>
              </a:rPr>
              <a:t>Programs and </a:t>
            </a: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</a:rPr>
              <a:t>Services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659524" y="1981200"/>
            <a:ext cx="7620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</a:t>
            </a:r>
            <a:r>
              <a:rPr lang="en-US" sz="2400" dirty="0" smtClean="0"/>
              <a:t>agnifiers</a:t>
            </a:r>
            <a:r>
              <a:rPr lang="en-US" sz="2400" dirty="0"/>
              <a:t>, reaching tools, </a:t>
            </a:r>
            <a:r>
              <a:rPr lang="en-US" sz="2400" dirty="0" smtClean="0"/>
              <a:t>book holders</a:t>
            </a:r>
          </a:p>
          <a:p>
            <a:endParaRPr lang="en-US" sz="2400" dirty="0" smtClean="0"/>
          </a:p>
          <a:p>
            <a:r>
              <a:rPr lang="en-US" sz="2400" dirty="0" smtClean="0"/>
              <a:t>Monitor (17 inch or larger) with </a:t>
            </a:r>
            <a:r>
              <a:rPr lang="en-US" sz="2400" dirty="0"/>
              <a:t>adjustable magnification and a variable-font </a:t>
            </a:r>
            <a:r>
              <a:rPr lang="en-US" sz="2400" dirty="0" smtClean="0"/>
              <a:t>printer</a:t>
            </a:r>
          </a:p>
          <a:p>
            <a:endParaRPr lang="en-US" sz="2400" dirty="0" smtClean="0"/>
          </a:p>
          <a:p>
            <a:r>
              <a:rPr lang="en-US" sz="2400" dirty="0" smtClean="0"/>
              <a:t>Trackball mouse, switch inputs</a:t>
            </a:r>
          </a:p>
          <a:p>
            <a:endParaRPr lang="en-US" sz="2400" dirty="0" smtClean="0"/>
          </a:p>
          <a:p>
            <a:r>
              <a:rPr lang="en-US" sz="2400" dirty="0" smtClean="0"/>
              <a:t>Adaptive keyboards, </a:t>
            </a:r>
            <a:r>
              <a:rPr lang="en-US" sz="2400" dirty="0" err="1" smtClean="0"/>
              <a:t>keyguards</a:t>
            </a:r>
            <a:r>
              <a:rPr lang="en-US" sz="2400" dirty="0" smtClean="0"/>
              <a:t>, keyboard overlays</a:t>
            </a:r>
          </a:p>
          <a:p>
            <a:r>
              <a:rPr lang="en-US" sz="2400" dirty="0" err="1" smtClean="0"/>
              <a:t>AbleData</a:t>
            </a:r>
            <a:r>
              <a:rPr lang="en-US" sz="2400" dirty="0"/>
              <a:t> - </a:t>
            </a:r>
            <a:r>
              <a:rPr lang="en-US" sz="2400" dirty="0">
                <a:hlinkClick r:id="rId3"/>
              </a:rPr>
              <a:t>http://</a:t>
            </a:r>
            <a:r>
              <a:rPr lang="en-US" sz="2400" dirty="0" smtClean="0">
                <a:hlinkClick r:id="rId3"/>
              </a:rPr>
              <a:t>www.abledata.com/abledata.cfm?pageid=19327&amp;ksectionid=19327</a:t>
            </a:r>
            <a:r>
              <a:rPr lang="en-US" sz="2400" dirty="0" smtClean="0"/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79954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99289" y="1296821"/>
            <a:ext cx="381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Library Staff </a:t>
            </a:r>
            <a:r>
              <a:rPr lang="en-US" sz="2800" b="1" dirty="0" smtClean="0"/>
              <a:t>Training</a:t>
            </a:r>
            <a:endParaRPr lang="en-US" sz="28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533400"/>
            <a:ext cx="8229600" cy="762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</a:rPr>
              <a:t>Evaluate Your </a:t>
            </a:r>
            <a:r>
              <a:rPr lang="en-US" sz="4000" dirty="0">
                <a:solidFill>
                  <a:schemeClr val="accent1">
                    <a:lumMod val="75000"/>
                  </a:schemeClr>
                </a:solidFill>
              </a:rPr>
              <a:t>Programs and </a:t>
            </a: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</a:rPr>
              <a:t>Services</a:t>
            </a:r>
            <a:endParaRPr lang="en-US" sz="4000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546634" y="2133600"/>
            <a:ext cx="412531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Disability Awareness</a:t>
            </a:r>
          </a:p>
          <a:p>
            <a:endParaRPr lang="en-US" sz="2400" dirty="0" smtClean="0"/>
          </a:p>
          <a:p>
            <a:r>
              <a:rPr lang="en-US" sz="2400" dirty="0" smtClean="0"/>
              <a:t>Communicating Effectively</a:t>
            </a:r>
          </a:p>
          <a:p>
            <a:endParaRPr lang="en-US" sz="2400" dirty="0"/>
          </a:p>
          <a:p>
            <a:r>
              <a:rPr lang="en-US" sz="2400" dirty="0" smtClean="0"/>
              <a:t>Outreach Services</a:t>
            </a:r>
          </a:p>
          <a:p>
            <a:endParaRPr lang="en-US" sz="2400" dirty="0" smtClean="0"/>
          </a:p>
          <a:p>
            <a:r>
              <a:rPr lang="en-US" sz="2400" dirty="0" smtClean="0"/>
              <a:t>Making Accommodations</a:t>
            </a:r>
          </a:p>
          <a:p>
            <a:endParaRPr lang="en-US" sz="2400" dirty="0" smtClean="0"/>
          </a:p>
          <a:p>
            <a:r>
              <a:rPr lang="en-US" sz="2400" dirty="0" smtClean="0"/>
              <a:t>Using Assistive </a:t>
            </a:r>
            <a:r>
              <a:rPr lang="en-US" sz="2400" dirty="0"/>
              <a:t>T</a:t>
            </a:r>
            <a:r>
              <a:rPr lang="en-US" sz="2400" dirty="0" smtClean="0"/>
              <a:t>echnology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06704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57200" y="533400"/>
            <a:ext cx="8229600" cy="762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</a:rPr>
              <a:t>Evaluate Your </a:t>
            </a:r>
            <a:r>
              <a:rPr lang="en-US" sz="4000" dirty="0">
                <a:solidFill>
                  <a:schemeClr val="accent1">
                    <a:lumMod val="75000"/>
                  </a:schemeClr>
                </a:solidFill>
              </a:rPr>
              <a:t>Programs and </a:t>
            </a: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</a:rPr>
              <a:t>Services</a:t>
            </a:r>
            <a:endParaRPr lang="en-US" sz="4000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1346297"/>
            <a:ext cx="25097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Media </a:t>
            </a:r>
            <a:r>
              <a:rPr lang="en-US" sz="2800" b="1" dirty="0" smtClean="0"/>
              <a:t>Access</a:t>
            </a:r>
            <a:endParaRPr lang="en-US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1020393" y="1869517"/>
            <a:ext cx="6934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Talking materials and </a:t>
            </a:r>
            <a:r>
              <a:rPr lang="en-US" sz="2400" dirty="0"/>
              <a:t>e-books</a:t>
            </a:r>
          </a:p>
          <a:p>
            <a:endParaRPr lang="en-US" sz="2400" dirty="0" smtClean="0"/>
          </a:p>
          <a:p>
            <a:r>
              <a:rPr lang="en-US" sz="2400" dirty="0"/>
              <a:t>L</a:t>
            </a:r>
            <a:r>
              <a:rPr lang="en-US" sz="2400" dirty="0" smtClean="0"/>
              <a:t>arge print and Braille</a:t>
            </a:r>
          </a:p>
          <a:p>
            <a:endParaRPr lang="en-US" sz="2400" dirty="0" smtClean="0"/>
          </a:p>
          <a:p>
            <a:r>
              <a:rPr lang="en-US" sz="2400" dirty="0" smtClean="0"/>
              <a:t>Easy-to-read</a:t>
            </a:r>
          </a:p>
          <a:p>
            <a:endParaRPr lang="en-US" sz="2400" dirty="0" smtClean="0"/>
          </a:p>
          <a:p>
            <a:r>
              <a:rPr lang="en-US" sz="2400" dirty="0"/>
              <a:t>Children's Literature Including Disability, </a:t>
            </a:r>
            <a:r>
              <a:rPr lang="en-US" sz="2400" dirty="0">
                <a:hlinkClick r:id="rId3"/>
              </a:rPr>
              <a:t>http://</a:t>
            </a:r>
            <a:r>
              <a:rPr lang="en-US" sz="2400" dirty="0" smtClean="0">
                <a:hlinkClick r:id="rId3"/>
              </a:rPr>
              <a:t>library-accessibility.wikispaces.com/Book+Lists</a:t>
            </a:r>
            <a:r>
              <a:rPr lang="en-US" sz="2400" dirty="0" smtClean="0"/>
              <a:t> </a:t>
            </a:r>
            <a:endParaRPr lang="en-US" sz="2400" dirty="0"/>
          </a:p>
          <a:p>
            <a:endParaRPr lang="en-US" sz="2400" dirty="0" smtClean="0"/>
          </a:p>
          <a:p>
            <a:r>
              <a:rPr lang="en-US" sz="2400" dirty="0"/>
              <a:t>C</a:t>
            </a:r>
            <a:r>
              <a:rPr lang="en-US" sz="2400" dirty="0" smtClean="0"/>
              <a:t>aptioned videos</a:t>
            </a:r>
          </a:p>
          <a:p>
            <a:endParaRPr lang="en-US" sz="2400" dirty="0" smtClean="0"/>
          </a:p>
          <a:p>
            <a:r>
              <a:rPr lang="en-US" sz="2400" dirty="0" smtClean="0"/>
              <a:t>Tactile </a:t>
            </a:r>
            <a:r>
              <a:rPr lang="en-US" sz="2400" dirty="0"/>
              <a:t>picture books</a:t>
            </a:r>
          </a:p>
        </p:txBody>
      </p:sp>
    </p:spTree>
    <p:extLst>
      <p:ext uri="{BB962C8B-B14F-4D97-AF65-F5344CB8AC3E}">
        <p14:creationId xmlns:p14="http://schemas.microsoft.com/office/powerpoint/2010/main" val="1852161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57200" y="533400"/>
            <a:ext cx="8229600" cy="762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</a:rPr>
              <a:t>Evaluate Your </a:t>
            </a:r>
            <a:r>
              <a:rPr lang="en-US" sz="4000" dirty="0">
                <a:solidFill>
                  <a:schemeClr val="accent1">
                    <a:lumMod val="75000"/>
                  </a:schemeClr>
                </a:solidFill>
              </a:rPr>
              <a:t>Programs and </a:t>
            </a: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</a:rPr>
              <a:t>Services</a:t>
            </a:r>
            <a:endParaRPr lang="en-US" sz="4000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8313" y="1143000"/>
            <a:ext cx="464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Electronic and Website </a:t>
            </a:r>
            <a:r>
              <a:rPr lang="en-US" sz="2800" b="1" dirty="0" smtClean="0"/>
              <a:t>Access</a:t>
            </a:r>
            <a:endParaRPr lang="en-US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457200" y="1685270"/>
            <a:ext cx="82296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 smtClean="0"/>
              <a:t>Use a professional web designer experienced with Section 508 or W3C WCAG 2.0 standards for accessible web design and maintenance.</a:t>
            </a:r>
            <a:endParaRPr lang="en-US" sz="2400" dirty="0"/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 smtClean="0"/>
              <a:t>Use the </a:t>
            </a:r>
            <a:r>
              <a:rPr lang="en-US" sz="2400" dirty="0">
                <a:hlinkClick r:id="rId3"/>
              </a:rPr>
              <a:t>Web Resource Selection </a:t>
            </a:r>
            <a:r>
              <a:rPr lang="en-US" sz="2400" dirty="0" smtClean="0">
                <a:hlinkClick r:id="rId3"/>
              </a:rPr>
              <a:t>Guidelines</a:t>
            </a:r>
            <a:r>
              <a:rPr lang="en-US" sz="2400" dirty="0" smtClean="0"/>
              <a:t> when creating programs or resources using dependent on online information.</a:t>
            </a: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 smtClean="0"/>
              <a:t>Close </a:t>
            </a:r>
            <a:r>
              <a:rPr lang="en-US" sz="2400" dirty="0"/>
              <a:t>caption your own videos and provide a text transcript of the video.</a:t>
            </a:r>
          </a:p>
          <a:p>
            <a:pPr marL="342900" lvl="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/>
              <a:t>Provide duplicative alternative formats - .</a:t>
            </a:r>
            <a:r>
              <a:rPr lang="en-US" sz="2400" dirty="0" err="1"/>
              <a:t>pdf</a:t>
            </a:r>
            <a:r>
              <a:rPr lang="en-US" sz="2400" dirty="0"/>
              <a:t> .doc .txt</a:t>
            </a: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 smtClean="0"/>
              <a:t>Require and scrutinize the Voluntary </a:t>
            </a:r>
            <a:r>
              <a:rPr lang="en-US" sz="2400" dirty="0"/>
              <a:t>Product Accessibility </a:t>
            </a:r>
            <a:r>
              <a:rPr lang="en-US" sz="2400" dirty="0" smtClean="0"/>
              <a:t>Template for electronic products before contract or purchase, </a:t>
            </a:r>
            <a:r>
              <a:rPr lang="en-US" sz="2400" dirty="0" smtClean="0">
                <a:hlinkClick r:id="rId4"/>
              </a:rPr>
              <a:t>http</a:t>
            </a:r>
            <a:r>
              <a:rPr lang="en-US" sz="2400" dirty="0">
                <a:hlinkClick r:id="rId4"/>
              </a:rPr>
              <a:t>://</a:t>
            </a:r>
            <a:r>
              <a:rPr lang="en-US" sz="2400" dirty="0" smtClean="0">
                <a:hlinkClick r:id="rId4"/>
              </a:rPr>
              <a:t>www.state.gov/documents/organization/126555.pdf</a:t>
            </a:r>
            <a:r>
              <a:rPr lang="en-US" sz="2400" dirty="0" smtClean="0"/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82649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57200" y="533400"/>
            <a:ext cx="8229600" cy="762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</a:rPr>
              <a:t>Evaluate Your </a:t>
            </a:r>
            <a:r>
              <a:rPr lang="en-US" sz="4000" dirty="0">
                <a:solidFill>
                  <a:schemeClr val="accent1">
                    <a:lumMod val="75000"/>
                  </a:schemeClr>
                </a:solidFill>
              </a:rPr>
              <a:t>Programs and </a:t>
            </a: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</a:rPr>
              <a:t>Services</a:t>
            </a:r>
            <a:endParaRPr lang="en-US" sz="4000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00007" y="1295400"/>
            <a:ext cx="38719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Personal Space Access</a:t>
            </a:r>
            <a:endParaRPr lang="en-US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990600" y="2133600"/>
            <a:ext cx="7162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dirty="0"/>
              <a:t>L</a:t>
            </a:r>
            <a:r>
              <a:rPr lang="en-US" sz="2400" dirty="0" smtClean="0"/>
              <a:t>ibrary </a:t>
            </a:r>
            <a:r>
              <a:rPr lang="en-US" sz="2400" dirty="0"/>
              <a:t>study rooms </a:t>
            </a:r>
            <a:r>
              <a:rPr lang="en-US" sz="2400" dirty="0" smtClean="0"/>
              <a:t>for </a:t>
            </a:r>
            <a:r>
              <a:rPr lang="en-US" sz="2400" dirty="0"/>
              <a:t>patrons with disabilities who need to bring personal equipment or who need the assistance of a </a:t>
            </a:r>
            <a:r>
              <a:rPr lang="en-US" sz="2400" dirty="0" smtClean="0"/>
              <a:t>reader</a:t>
            </a:r>
            <a:endParaRPr lang="en-US" sz="2400" dirty="0"/>
          </a:p>
          <a:p>
            <a:pPr lvl="0"/>
            <a:endParaRPr lang="en-US" sz="2400" dirty="0"/>
          </a:p>
          <a:p>
            <a:pPr lvl="0"/>
            <a:r>
              <a:rPr lang="en-US" sz="2400" dirty="0"/>
              <a:t>P</a:t>
            </a:r>
            <a:r>
              <a:rPr lang="en-US" sz="2400" dirty="0" smtClean="0"/>
              <a:t>rivate </a:t>
            </a:r>
            <a:r>
              <a:rPr lang="en-US" sz="2400" dirty="0"/>
              <a:t>study </a:t>
            </a:r>
            <a:r>
              <a:rPr lang="en-US" sz="2400" dirty="0" smtClean="0"/>
              <a:t>rooms or </a:t>
            </a:r>
            <a:r>
              <a:rPr lang="en-US" sz="2400" dirty="0"/>
              <a:t>study carrels </a:t>
            </a:r>
            <a:r>
              <a:rPr lang="en-US" sz="2400" dirty="0" smtClean="0"/>
              <a:t>for </a:t>
            </a:r>
            <a:r>
              <a:rPr lang="en-US" sz="2400" dirty="0"/>
              <a:t>users who are distracted by noise and </a:t>
            </a:r>
            <a:r>
              <a:rPr lang="en-US" sz="2400" dirty="0" smtClean="0"/>
              <a:t>movement</a:t>
            </a:r>
          </a:p>
          <a:p>
            <a:pPr lvl="0"/>
            <a:endParaRPr lang="en-US" sz="2400" dirty="0" smtClean="0"/>
          </a:p>
          <a:p>
            <a:r>
              <a:rPr lang="en-US" sz="2400" dirty="0"/>
              <a:t>Space </a:t>
            </a:r>
            <a:r>
              <a:rPr lang="en-US" sz="2400" dirty="0" smtClean="0"/>
              <a:t>permitting </a:t>
            </a:r>
            <a:r>
              <a:rPr lang="en-US" sz="2400" dirty="0"/>
              <a:t>personal </a:t>
            </a:r>
            <a:r>
              <a:rPr lang="en-US" sz="2400" dirty="0" smtClean="0"/>
              <a:t>assistance in the restroom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26327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57200" y="533400"/>
            <a:ext cx="8229600" cy="762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</a:rPr>
              <a:t>Evaluate Your </a:t>
            </a:r>
            <a:r>
              <a:rPr lang="en-US" sz="4000" dirty="0">
                <a:solidFill>
                  <a:schemeClr val="accent1">
                    <a:lumMod val="75000"/>
                  </a:schemeClr>
                </a:solidFill>
              </a:rPr>
              <a:t>Programs and </a:t>
            </a: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</a:rPr>
              <a:t>Services</a:t>
            </a:r>
            <a:endParaRPr lang="en-US" sz="4000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1310898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Service </a:t>
            </a:r>
            <a:r>
              <a:rPr lang="en-US" sz="2800" b="1" dirty="0" smtClean="0"/>
              <a:t>Animals</a:t>
            </a:r>
            <a:endParaRPr lang="en-US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1066800" y="2133600"/>
            <a:ext cx="6858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dirty="0"/>
              <a:t>U</a:t>
            </a:r>
            <a:r>
              <a:rPr lang="en-US" sz="2400" dirty="0" smtClean="0"/>
              <a:t>ser </a:t>
            </a:r>
            <a:r>
              <a:rPr lang="en-US" sz="2400" dirty="0"/>
              <a:t>areas </a:t>
            </a:r>
            <a:r>
              <a:rPr lang="en-US" sz="2400" dirty="0" smtClean="0"/>
              <a:t>accommodate a </a:t>
            </a:r>
            <a:r>
              <a:rPr lang="en-US" sz="2400" dirty="0"/>
              <a:t>service animal </a:t>
            </a:r>
            <a:r>
              <a:rPr lang="en-US" sz="2400" dirty="0" smtClean="0"/>
              <a:t>to </a:t>
            </a:r>
            <a:r>
              <a:rPr lang="en-US" sz="2400" dirty="0"/>
              <a:t>sit beside </a:t>
            </a:r>
            <a:r>
              <a:rPr lang="en-US" sz="2400" dirty="0" smtClean="0"/>
              <a:t>his/her </a:t>
            </a:r>
            <a:r>
              <a:rPr lang="en-US" sz="2400" dirty="0"/>
              <a:t>companion without blocking aisles </a:t>
            </a:r>
            <a:r>
              <a:rPr lang="en-US" sz="2400" dirty="0" smtClean="0"/>
              <a:t>or traffic areas.</a:t>
            </a:r>
          </a:p>
          <a:p>
            <a:pPr lvl="0"/>
            <a:endParaRPr lang="en-US" sz="2400" dirty="0"/>
          </a:p>
          <a:p>
            <a:r>
              <a:rPr lang="en-US" sz="2400" dirty="0"/>
              <a:t>Emotional support animals have been proven extremely effective at ameliorating the </a:t>
            </a:r>
          </a:p>
          <a:p>
            <a:r>
              <a:rPr lang="en-US" sz="2400" dirty="0"/>
              <a:t>symptoms of psychiatric </a:t>
            </a:r>
            <a:r>
              <a:rPr lang="en-US" sz="2400" dirty="0" smtClean="0"/>
              <a:t>disabilities, </a:t>
            </a:r>
            <a:r>
              <a:rPr lang="en-US" sz="2400" dirty="0"/>
              <a:t>such as depression and post-traumatic stress disorder, by providing </a:t>
            </a:r>
            <a:r>
              <a:rPr lang="en-US" sz="2400" dirty="0" smtClean="0"/>
              <a:t>therapeutic </a:t>
            </a:r>
            <a:r>
              <a:rPr lang="en-US" sz="2400" dirty="0"/>
              <a:t>nurture and support.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125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57200" y="533400"/>
            <a:ext cx="8229600" cy="762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</a:rPr>
              <a:t>Evaluate Your </a:t>
            </a:r>
            <a:r>
              <a:rPr lang="en-US" sz="4000" dirty="0">
                <a:solidFill>
                  <a:schemeClr val="accent1">
                    <a:lumMod val="75000"/>
                  </a:schemeClr>
                </a:solidFill>
              </a:rPr>
              <a:t>Programs and </a:t>
            </a: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</a:rPr>
              <a:t>Services</a:t>
            </a:r>
            <a:endParaRPr lang="en-US" sz="4000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95325" y="1233815"/>
            <a:ext cx="289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Legal</a:t>
            </a:r>
            <a:endParaRPr lang="en-US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695325" y="1784955"/>
            <a:ext cx="799147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/>
              <a:t>Affirmative Obligations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Equal opportunity to participate and benefit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Effective communication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Reasonable modifications to practices, policies and procedures.</a:t>
            </a:r>
          </a:p>
          <a:p>
            <a:r>
              <a:rPr lang="en-US" sz="2400" u="sng" dirty="0" smtClean="0"/>
              <a:t>Prohibitions</a:t>
            </a:r>
            <a:endParaRPr lang="en-US" sz="2400" u="sng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/>
              <a:t>Different or separate </a:t>
            </a:r>
            <a:r>
              <a:rPr lang="en-US" sz="2400" dirty="0" smtClean="0"/>
              <a:t>benefit</a:t>
            </a:r>
            <a:endParaRPr lang="en-US" sz="2400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/>
              <a:t>Discriminatory eligibility criteria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Inquiring </a:t>
            </a:r>
            <a:r>
              <a:rPr lang="en-US" sz="2400" dirty="0"/>
              <a:t>of disability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/>
              <a:t>Favoring persons with one type of disability of others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Failure </a:t>
            </a:r>
            <a:r>
              <a:rPr lang="en-US" sz="2400" dirty="0"/>
              <a:t>to remove architectural and communication </a:t>
            </a:r>
            <a:r>
              <a:rPr lang="en-US" sz="2400" dirty="0" smtClean="0"/>
              <a:t>barriers, or </a:t>
            </a:r>
            <a:r>
              <a:rPr lang="en-US" sz="2400" dirty="0"/>
              <a:t>to take steps to prevent </a:t>
            </a:r>
            <a:r>
              <a:rPr lang="en-US" sz="2400" dirty="0" smtClean="0"/>
              <a:t>exclusion or segregation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77131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57200" y="274638"/>
            <a:ext cx="8229600" cy="94456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00B050"/>
                </a:solidFill>
              </a:rPr>
              <a:t>Resources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38200" y="1266825"/>
            <a:ext cx="73914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Getting Started: Improving Accessibility in Libraries, </a:t>
            </a:r>
            <a:r>
              <a:rPr lang="en-US" sz="2400" u="sng" dirty="0">
                <a:hlinkClick r:id="rId3"/>
              </a:rPr>
              <a:t>http://projectenable.d3m.co/data/Getting_Started_Improving_Accessibility_in_Libraries(1)-1.pdf</a:t>
            </a:r>
            <a:r>
              <a:rPr lang="en-US" sz="2400" dirty="0"/>
              <a:t> </a:t>
            </a:r>
            <a:r>
              <a:rPr lang="en-US" sz="2400" dirty="0" smtClean="0"/>
              <a:t>(</a:t>
            </a:r>
            <a:r>
              <a:rPr lang="en-US" sz="2400" dirty="0"/>
              <a:t>f</a:t>
            </a:r>
            <a:r>
              <a:rPr lang="en-US" sz="2400" dirty="0" smtClean="0"/>
              <a:t>ourteen practical starting points for creating your inclusive library)</a:t>
            </a:r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Resources for Accessibility in the Library (2014), </a:t>
            </a:r>
            <a:r>
              <a:rPr lang="en-US" sz="2400" u="sng" dirty="0" smtClean="0">
                <a:hlinkClick r:id="rId4"/>
              </a:rPr>
              <a:t>http://library-accessibility.wikispaces.com/Resources+and+Tools</a:t>
            </a:r>
            <a:r>
              <a:rPr lang="en-US" sz="2400" dirty="0"/>
              <a:t> (General, Accessibility Tools, High Interest/Low Reading Level materials, Captioning, Free Screen Reading Software, Accessibility &amp; Language </a:t>
            </a:r>
            <a:r>
              <a:rPr lang="en-US" sz="2400" dirty="0" smtClean="0"/>
              <a:t>Checkers)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09027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57200" y="914400"/>
            <a:ext cx="8229600" cy="9144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FF9900"/>
                </a:solidFill>
              </a:rPr>
              <a:t>Know Your Patrons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2362200"/>
            <a:ext cx="8229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accent1">
                    <a:lumMod val="75000"/>
                  </a:schemeClr>
                </a:solidFill>
              </a:rPr>
              <a:t>Evaluate</a:t>
            </a:r>
          </a:p>
          <a:p>
            <a:pPr algn="ctr"/>
            <a:r>
              <a:rPr lang="en-US" sz="4400" b="1" dirty="0">
                <a:solidFill>
                  <a:schemeClr val="accent1">
                    <a:lumMod val="75000"/>
                  </a:schemeClr>
                </a:solidFill>
              </a:rPr>
              <a:t>Your Programs and </a:t>
            </a:r>
            <a:r>
              <a:rPr lang="en-US" sz="4400" b="1" dirty="0" smtClean="0">
                <a:solidFill>
                  <a:schemeClr val="accent1">
                    <a:lumMod val="75000"/>
                  </a:schemeClr>
                </a:solidFill>
              </a:rPr>
              <a:t>Services</a:t>
            </a:r>
            <a:endParaRPr lang="en-US" sz="4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" y="4441133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00B050"/>
                </a:solidFill>
              </a:rPr>
              <a:t>Resources</a:t>
            </a:r>
            <a:endParaRPr lang="en-US" sz="44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150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94456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00B050"/>
                </a:solidFill>
              </a:rPr>
              <a:t>Resources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19125" y="1371600"/>
            <a:ext cx="7924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ASCLA</a:t>
            </a:r>
            <a:r>
              <a:rPr lang="en-US" sz="2400" dirty="0"/>
              <a:t>, Library Accessibility – What You Need to Know (2010), </a:t>
            </a:r>
            <a:r>
              <a:rPr lang="en-US" sz="2400" u="sng" dirty="0">
                <a:hlinkClick r:id="rId3"/>
              </a:rPr>
              <a:t>http://www.ala.org/ascla/asclaprotools/accessibilitytipsheets</a:t>
            </a:r>
            <a:r>
              <a:rPr lang="en-US" sz="2400" u="sng" dirty="0" smtClean="0">
                <a:hlinkClick r:id="rId3"/>
              </a:rPr>
              <a:t>/</a:t>
            </a:r>
            <a:r>
              <a:rPr lang="en-US" sz="2400" u="sng" dirty="0" smtClean="0"/>
              <a:t> </a:t>
            </a:r>
            <a:r>
              <a:rPr lang="en-US" sz="2400" dirty="0" smtClean="0"/>
              <a:t>(disability specific information, tips and resources).</a:t>
            </a:r>
          </a:p>
          <a:p>
            <a:endParaRPr lang="en-US" sz="2400" dirty="0"/>
          </a:p>
          <a:p>
            <a:r>
              <a:rPr lang="en-US" sz="2400" dirty="0"/>
              <a:t>Building an Inclusive Library (2005), </a:t>
            </a:r>
            <a:r>
              <a:rPr lang="en-US" sz="2400" u="sng" dirty="0">
                <a:hlinkClick r:id="rId4"/>
              </a:rPr>
              <a:t>http://www.inclusivelibraries.com/chapter0/about/document_view/</a:t>
            </a:r>
            <a:r>
              <a:rPr lang="en-US" sz="2400" dirty="0" smtClean="0"/>
              <a:t> (Canadian perspective, e.g., defining inclusive library, collection </a:t>
            </a:r>
            <a:r>
              <a:rPr lang="en-US" sz="2400" dirty="0"/>
              <a:t>development, assistive </a:t>
            </a:r>
            <a:r>
              <a:rPr lang="en-US" sz="2400" dirty="0" smtClean="0"/>
              <a:t>technology, staff training).</a:t>
            </a:r>
          </a:p>
          <a:p>
            <a:endParaRPr lang="en-US" sz="2400" dirty="0"/>
          </a:p>
          <a:p>
            <a:r>
              <a:rPr lang="en-US" sz="2400" dirty="0"/>
              <a:t>ALA Library </a:t>
            </a:r>
            <a:r>
              <a:rPr lang="en-US" sz="2400" dirty="0" smtClean="0"/>
              <a:t>Checklist, </a:t>
            </a:r>
            <a:r>
              <a:rPr lang="en-US" sz="2400" u="sng" dirty="0">
                <a:hlinkClick r:id="rId5"/>
              </a:rPr>
              <a:t>http://www.ala.org/advocacy/advleg/advocacyuniversity/toolkit/checklist</a:t>
            </a:r>
            <a:r>
              <a:rPr lang="en-US" sz="2400" dirty="0"/>
              <a:t> </a:t>
            </a:r>
            <a:r>
              <a:rPr lang="en-US" sz="2400" dirty="0" smtClean="0"/>
              <a:t>(advocating for and publicizing your library).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03592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94456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00B050"/>
                </a:solidFill>
              </a:rPr>
              <a:t>Resources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62012" y="1219200"/>
            <a:ext cx="76200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Youth </a:t>
            </a:r>
            <a:r>
              <a:rPr lang="en-US" sz="2400" dirty="0"/>
              <a:t>with Special Needs: A Resource and Planning Guide for Wisconsin Public Libraries (2007), </a:t>
            </a:r>
            <a:r>
              <a:rPr lang="en-US" sz="2400" u="sng" dirty="0">
                <a:hlinkClick r:id="rId3"/>
              </a:rPr>
              <a:t>http://pld.dpi.wi.gov/pld_ysnpl</a:t>
            </a:r>
            <a:r>
              <a:rPr lang="en-US" sz="2400" dirty="0"/>
              <a:t> 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/>
              <a:t>2010 ADA Standards for Accessible Design, </a:t>
            </a:r>
            <a:r>
              <a:rPr lang="en-US" sz="2400" u="sng" dirty="0">
                <a:hlinkClick r:id="rId4"/>
              </a:rPr>
              <a:t>http://www.ada.gov/regs2010/2010ADAStandards/2010ADAStandards_prt.pdf</a:t>
            </a:r>
            <a:r>
              <a:rPr lang="en-US" sz="2400" dirty="0"/>
              <a:t> </a:t>
            </a:r>
            <a:r>
              <a:rPr lang="en-US" sz="2400" dirty="0" smtClean="0"/>
              <a:t>(detailed physical and sensory accessibility standards for public services including libraries).</a:t>
            </a:r>
          </a:p>
          <a:p>
            <a:endParaRPr lang="en-US" sz="2400" dirty="0"/>
          </a:p>
          <a:p>
            <a:r>
              <a:rPr lang="en-US" sz="2400" dirty="0" smtClean="0"/>
              <a:t>Easy </a:t>
            </a:r>
            <a:r>
              <a:rPr lang="en-US" sz="2400" dirty="0"/>
              <a:t>Access for All </a:t>
            </a:r>
            <a:r>
              <a:rPr lang="en-US" sz="2400" dirty="0" smtClean="0"/>
              <a:t>(2005), </a:t>
            </a:r>
            <a:r>
              <a:rPr lang="en-US" sz="2400" u="sng" dirty="0">
                <a:hlinkClick r:id="rId5"/>
              </a:rPr>
              <a:t>http://kbc.inclusivelibraries.com/NELibrarians_files/frame.htm</a:t>
            </a:r>
            <a:r>
              <a:rPr lang="en-US" sz="2400" dirty="0"/>
              <a:t> </a:t>
            </a:r>
            <a:r>
              <a:rPr lang="en-US" sz="2400" dirty="0" smtClean="0"/>
              <a:t>(including suggestions for using “plain” language).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55930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94456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00B050"/>
                </a:solidFill>
              </a:rPr>
              <a:t>Resources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62012" y="1219200"/>
            <a:ext cx="76200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Access </a:t>
            </a:r>
            <a:r>
              <a:rPr lang="en-US" sz="2400" dirty="0"/>
              <a:t>to </a:t>
            </a:r>
            <a:r>
              <a:rPr lang="en-US" sz="2400" dirty="0" smtClean="0"/>
              <a:t>Libraries </a:t>
            </a:r>
            <a:r>
              <a:rPr lang="en-US" sz="2400" dirty="0"/>
              <a:t>for </a:t>
            </a:r>
            <a:r>
              <a:rPr lang="en-US" sz="2400" dirty="0" smtClean="0"/>
              <a:t>Persons </a:t>
            </a:r>
            <a:r>
              <a:rPr lang="en-US" sz="2400" dirty="0"/>
              <a:t>with </a:t>
            </a:r>
            <a:r>
              <a:rPr lang="en-US" sz="2400" dirty="0" smtClean="0"/>
              <a:t>Disabilities Checklist, </a:t>
            </a:r>
            <a:r>
              <a:rPr lang="en-US" sz="2400" u="sng" dirty="0">
                <a:hlinkClick r:id="rId3"/>
              </a:rPr>
              <a:t>http://www.ifla.org/files/assets/hq/publications/professional-report/89.pdf</a:t>
            </a:r>
            <a:r>
              <a:rPr lang="en-US" sz="2400" dirty="0"/>
              <a:t> </a:t>
            </a:r>
            <a:r>
              <a:rPr lang="en-US" sz="2400" dirty="0" smtClean="0"/>
              <a:t>(</a:t>
            </a:r>
            <a:r>
              <a:rPr lang="en-US" sz="2400" dirty="0"/>
              <a:t>international </a:t>
            </a:r>
            <a:r>
              <a:rPr lang="en-US" sz="2400" dirty="0" smtClean="0"/>
              <a:t>perspective: checklist developed </a:t>
            </a:r>
            <a:r>
              <a:rPr lang="en-US" sz="2400" dirty="0"/>
              <a:t>by </a:t>
            </a:r>
            <a:r>
              <a:rPr lang="en-US" sz="2400" dirty="0" smtClean="0"/>
              <a:t>the </a:t>
            </a:r>
            <a:r>
              <a:rPr lang="en-US" sz="2400" dirty="0"/>
              <a:t>International Federation of Library Associations and </a:t>
            </a:r>
            <a:r>
              <a:rPr lang="en-US" sz="2400" dirty="0" smtClean="0"/>
              <a:t>Institutions as </a:t>
            </a:r>
            <a:r>
              <a:rPr lang="en-US" sz="2400" dirty="0"/>
              <a:t>a </a:t>
            </a:r>
            <a:r>
              <a:rPr lang="en-US" sz="2400" dirty="0" smtClean="0"/>
              <a:t>tool </a:t>
            </a:r>
            <a:r>
              <a:rPr lang="en-US" sz="2400" dirty="0"/>
              <a:t>for </a:t>
            </a:r>
          </a:p>
          <a:p>
            <a:r>
              <a:rPr lang="en-US" sz="2400" dirty="0"/>
              <a:t>all types of libraries </a:t>
            </a:r>
            <a:r>
              <a:rPr lang="en-US" sz="2400" dirty="0" smtClean="0"/>
              <a:t>to assess </a:t>
            </a:r>
            <a:r>
              <a:rPr lang="en-US" sz="2400" dirty="0"/>
              <a:t>existing </a:t>
            </a:r>
            <a:r>
              <a:rPr lang="en-US" sz="2400" dirty="0" smtClean="0"/>
              <a:t>levels </a:t>
            </a:r>
            <a:r>
              <a:rPr lang="en-US" sz="2400" dirty="0"/>
              <a:t>of accessibility </a:t>
            </a:r>
            <a:r>
              <a:rPr lang="en-US" sz="2400" dirty="0" smtClean="0"/>
              <a:t>and enhance </a:t>
            </a:r>
            <a:r>
              <a:rPr lang="en-US" sz="2400" dirty="0"/>
              <a:t>accessibility where </a:t>
            </a:r>
            <a:r>
              <a:rPr lang="en-US" sz="2400" dirty="0" smtClean="0"/>
              <a:t>needed).</a:t>
            </a:r>
          </a:p>
          <a:p>
            <a:endParaRPr lang="en-US" sz="2400" dirty="0"/>
          </a:p>
          <a:p>
            <a:pPr algn="ctr"/>
            <a:r>
              <a:rPr lang="en-US" sz="3200" dirty="0"/>
              <a:t>Project </a:t>
            </a:r>
            <a:r>
              <a:rPr lang="en-US" sz="3200" dirty="0" smtClean="0"/>
              <a:t>ENABLE</a:t>
            </a:r>
          </a:p>
          <a:p>
            <a:pPr algn="ctr"/>
            <a:r>
              <a:rPr lang="en-US" sz="3200" dirty="0" smtClean="0">
                <a:hlinkClick r:id="rId4"/>
              </a:rPr>
              <a:t>http</a:t>
            </a:r>
            <a:r>
              <a:rPr lang="en-US" sz="3200" dirty="0">
                <a:hlinkClick r:id="rId4"/>
              </a:rPr>
              <a:t>://enable.digital-literacy.syr.edu</a:t>
            </a:r>
            <a:r>
              <a:rPr lang="en-US" sz="3200" dirty="0" smtClean="0">
                <a:hlinkClick r:id="rId4"/>
              </a:rPr>
              <a:t>/</a:t>
            </a:r>
            <a:r>
              <a:rPr lang="en-US" sz="3200" dirty="0" smtClean="0"/>
              <a:t>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86198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8687" y="1191718"/>
            <a:ext cx="7467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Prepare </a:t>
            </a:r>
            <a:r>
              <a:rPr lang="en-US" sz="2400" dirty="0"/>
              <a:t>a written policy and description of services for people with disabilities </a:t>
            </a:r>
            <a:r>
              <a:rPr lang="en-US" sz="2400" dirty="0" smtClean="0"/>
              <a:t>including </a:t>
            </a:r>
            <a:r>
              <a:rPr lang="en-US" sz="2400" dirty="0"/>
              <a:t>information on how to request accommodations. Distribute </a:t>
            </a:r>
            <a:r>
              <a:rPr lang="en-US" sz="2400" dirty="0" smtClean="0"/>
              <a:t>to </a:t>
            </a:r>
            <a:r>
              <a:rPr lang="en-US" sz="2400" dirty="0"/>
              <a:t>all staff </a:t>
            </a:r>
            <a:r>
              <a:rPr lang="en-US" sz="2400" dirty="0" smtClean="0"/>
              <a:t>members</a:t>
            </a:r>
            <a:r>
              <a:rPr lang="en-US" sz="2400" dirty="0"/>
              <a:t>, and include these documents on the </a:t>
            </a:r>
            <a:r>
              <a:rPr lang="en-US" sz="2400" dirty="0" smtClean="0"/>
              <a:t>library’s </a:t>
            </a:r>
            <a:r>
              <a:rPr lang="en-US" sz="2400" dirty="0"/>
              <a:t>website in an accessible </a:t>
            </a:r>
            <a:r>
              <a:rPr lang="en-US" sz="2400" dirty="0" smtClean="0"/>
              <a:t>format.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274638"/>
            <a:ext cx="8229600" cy="71596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7030A0"/>
                </a:solidFill>
              </a:rPr>
              <a:t>Takeaways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28687" y="3339885"/>
            <a:ext cx="746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Create </a:t>
            </a:r>
            <a:r>
              <a:rPr lang="en-US" sz="2400" dirty="0"/>
              <a:t>an </a:t>
            </a:r>
            <a:r>
              <a:rPr lang="en-US" sz="2400" dirty="0" smtClean="0"/>
              <a:t>evaluation or survey for </a:t>
            </a:r>
            <a:r>
              <a:rPr lang="en-US" sz="2400" dirty="0"/>
              <a:t>persons with disabilities who use the library to rate its </a:t>
            </a:r>
            <a:r>
              <a:rPr lang="en-US" sz="2400" dirty="0" smtClean="0"/>
              <a:t>accessibility.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928687" y="4552283"/>
            <a:ext cx="725328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Ensure all </a:t>
            </a:r>
            <a:r>
              <a:rPr lang="en-US" sz="2400" dirty="0"/>
              <a:t>signage </a:t>
            </a:r>
            <a:r>
              <a:rPr lang="en-US" sz="2400" dirty="0" smtClean="0"/>
              <a:t>(shelves, directions, library sections, work stations, restrooms, equipment</a:t>
            </a:r>
            <a:r>
              <a:rPr lang="en-US" sz="2400" dirty="0"/>
              <a:t>)</a:t>
            </a:r>
            <a:r>
              <a:rPr lang="en-US" sz="2400" dirty="0" smtClean="0"/>
              <a:t> is labeled </a:t>
            </a:r>
            <a:r>
              <a:rPr lang="en-US" sz="2400" dirty="0"/>
              <a:t>with large </a:t>
            </a:r>
            <a:r>
              <a:rPr lang="en-US" sz="2400" dirty="0" smtClean="0"/>
              <a:t>print, Braille, and pictogram. </a:t>
            </a:r>
            <a:r>
              <a:rPr lang="en-US" sz="2400" dirty="0"/>
              <a:t>All signage should be dark text on white </a:t>
            </a:r>
            <a:r>
              <a:rPr lang="en-US" sz="2400" dirty="0" smtClean="0"/>
              <a:t>or </a:t>
            </a:r>
            <a:r>
              <a:rPr lang="en-US" sz="2400" dirty="0"/>
              <a:t>light colored </a:t>
            </a:r>
            <a:r>
              <a:rPr lang="en-US" sz="2400" dirty="0" smtClean="0"/>
              <a:t>background.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19793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46234" y="392666"/>
            <a:ext cx="7696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</a:rPr>
              <a:t>Upcoming Free Webinar Trainings  from Project ENABLE for Public, Academic and School Librarians</a:t>
            </a:r>
          </a:p>
          <a:p>
            <a:pPr algn="ctr"/>
            <a:r>
              <a:rPr lang="en-US" sz="2800" b="1" dirty="0" smtClean="0">
                <a:solidFill>
                  <a:srgbClr val="C00000"/>
                </a:solidFill>
              </a:rPr>
              <a:t>2014-2015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47799" y="2209800"/>
            <a:ext cx="629306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b="1" dirty="0" smtClean="0"/>
              <a:t>Evaluating </a:t>
            </a:r>
            <a:r>
              <a:rPr lang="en-US" sz="2800" b="1" dirty="0"/>
              <a:t>library physical and programmatic </a:t>
            </a:r>
            <a:r>
              <a:rPr lang="en-US" sz="2800" b="1" dirty="0" smtClean="0"/>
              <a:t>accessibility</a:t>
            </a:r>
          </a:p>
          <a:p>
            <a:pPr marL="457200" indent="-457200">
              <a:buAutoNum type="arabicPeriod"/>
            </a:pPr>
            <a:endParaRPr lang="en-US" sz="2800" b="1" dirty="0"/>
          </a:p>
          <a:p>
            <a:pPr marL="514350" indent="-514350">
              <a:buFont typeface="+mj-lt"/>
              <a:buAutoNum type="arabicPeriod"/>
            </a:pPr>
            <a:r>
              <a:rPr lang="en-US" sz="2800" b="1" dirty="0" smtClean="0"/>
              <a:t>Accessible </a:t>
            </a:r>
            <a:r>
              <a:rPr lang="en-US" sz="2800" b="1" dirty="0"/>
              <a:t>and inclusive collection development and </a:t>
            </a:r>
            <a:r>
              <a:rPr lang="en-US" sz="2800" b="1" dirty="0" smtClean="0"/>
              <a:t>management</a:t>
            </a:r>
          </a:p>
          <a:p>
            <a:pPr marL="514350" indent="-514350">
              <a:buFont typeface="+mj-lt"/>
              <a:buAutoNum type="arabicPeriod"/>
            </a:pPr>
            <a:endParaRPr lang="en-US" sz="2800" b="1" dirty="0"/>
          </a:p>
          <a:p>
            <a:pPr marL="514350" indent="-514350">
              <a:buFont typeface="+mj-lt"/>
              <a:buAutoNum type="arabicPeriod"/>
            </a:pPr>
            <a:r>
              <a:rPr lang="en-US" sz="2800" b="1" dirty="0" smtClean="0"/>
              <a:t>Applying </a:t>
            </a:r>
            <a:r>
              <a:rPr lang="en-US" sz="2800" b="1" dirty="0"/>
              <a:t>UD/L Principles to Library Programs &amp; </a:t>
            </a:r>
            <a:r>
              <a:rPr lang="en-US" sz="2800" b="1" dirty="0" smtClean="0"/>
              <a:t>Services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884824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16485" y="2590800"/>
            <a:ext cx="6248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What do you know about your patrons that impact the services you provide?</a:t>
            </a:r>
            <a:endParaRPr lang="en-US" sz="40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274638"/>
            <a:ext cx="8229600" cy="155416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 smtClean="0"/>
          </a:p>
          <a:p>
            <a:r>
              <a:rPr lang="en-US" b="1" dirty="0" smtClean="0">
                <a:solidFill>
                  <a:srgbClr val="FF9900"/>
                </a:solidFill>
              </a:rPr>
              <a:t>Know Your Patrons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21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274638"/>
            <a:ext cx="8229600" cy="155416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 smtClean="0"/>
          </a:p>
          <a:p>
            <a:r>
              <a:rPr lang="en-US" dirty="0" smtClean="0">
                <a:solidFill>
                  <a:srgbClr val="FF9900"/>
                </a:solidFill>
              </a:rPr>
              <a:t>Know Your Patrons</a:t>
            </a:r>
            <a:endParaRPr lang="en-US" dirty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40191" y="2362200"/>
            <a:ext cx="7213209" cy="33701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600" dirty="0" smtClean="0"/>
              <a:t>986,802 residents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600" dirty="0" smtClean="0"/>
              <a:t>572,600 (of working ages 18-64)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600" dirty="0" smtClean="0"/>
              <a:t>35,700 (6.2%) of working age residents report having one or more disabilities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600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0149578"/>
              </p:ext>
            </p:extLst>
          </p:nvPr>
        </p:nvGraphicFramePr>
        <p:xfrm>
          <a:off x="304800" y="304800"/>
          <a:ext cx="85344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76212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9966" y="6120781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FPL, $11,490 / yr. individual; $23,550 family </a:t>
            </a:r>
            <a:r>
              <a:rPr lang="en-US" sz="2400" dirty="0"/>
              <a:t>of </a:t>
            </a:r>
            <a:r>
              <a:rPr lang="en-US" sz="2400" dirty="0" smtClean="0"/>
              <a:t>four.</a:t>
            </a:r>
            <a:endParaRPr lang="en-US" sz="24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274638"/>
            <a:ext cx="8229600" cy="155416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 smtClean="0"/>
          </a:p>
          <a:p>
            <a:r>
              <a:rPr lang="en-US" dirty="0" smtClean="0">
                <a:solidFill>
                  <a:srgbClr val="FF9900"/>
                </a:solidFill>
              </a:rPr>
              <a:t>Know Your Patrons</a:t>
            </a:r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65395" y="1856014"/>
            <a:ext cx="7213209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600" dirty="0" smtClean="0"/>
              <a:t>Of the 35,700 working age residents with disabilities in Westchester County, 21.1% (7,533) </a:t>
            </a:r>
            <a:r>
              <a:rPr lang="en-US" sz="3600" dirty="0"/>
              <a:t>live below the federal poverty </a:t>
            </a:r>
            <a:r>
              <a:rPr lang="en-US" sz="3600" dirty="0" smtClean="0"/>
              <a:t>line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600" dirty="0" smtClean="0"/>
              <a:t>Compared to only 7.3% of </a:t>
            </a:r>
            <a:r>
              <a:rPr lang="en-US" sz="3600" dirty="0"/>
              <a:t>working age residents </a:t>
            </a:r>
            <a:r>
              <a:rPr lang="en-US" sz="3600" dirty="0" smtClean="0"/>
              <a:t>without </a:t>
            </a:r>
            <a:r>
              <a:rPr lang="en-US" sz="3600" dirty="0"/>
              <a:t>disabilities </a:t>
            </a:r>
            <a:endParaRPr lang="en-US" sz="3600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162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4532804"/>
              </p:ext>
            </p:extLst>
          </p:nvPr>
        </p:nvGraphicFramePr>
        <p:xfrm>
          <a:off x="533400" y="457200"/>
          <a:ext cx="8001000" cy="586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99911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57200" y="274638"/>
            <a:ext cx="8229600" cy="155416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 smtClean="0"/>
          </a:p>
          <a:p>
            <a:r>
              <a:rPr lang="en-US" dirty="0" smtClean="0">
                <a:solidFill>
                  <a:srgbClr val="FF9900"/>
                </a:solidFill>
              </a:rPr>
              <a:t>Know Your Patrons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65394" y="2438400"/>
            <a:ext cx="7213209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600" dirty="0"/>
              <a:t>A</a:t>
            </a:r>
            <a:r>
              <a:rPr lang="en-US" sz="3600" dirty="0" smtClean="0"/>
              <a:t>pproximately 15,000 </a:t>
            </a:r>
            <a:r>
              <a:rPr lang="en-US" sz="3600" dirty="0"/>
              <a:t>students in Westchester County receiving special education </a:t>
            </a:r>
            <a:r>
              <a:rPr lang="en-US" sz="3600" dirty="0" smtClean="0"/>
              <a:t>services.</a:t>
            </a:r>
            <a:endParaRPr lang="en-US" sz="3600" dirty="0"/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88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826</TotalTime>
  <Words>2082</Words>
  <Application>Microsoft Office PowerPoint</Application>
  <PresentationFormat>On-screen Show (4:3)</PresentationFormat>
  <Paragraphs>302</Paragraphs>
  <Slides>34</Slides>
  <Notes>26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Office Theme</vt:lpstr>
      <vt:lpstr>Providing Inclusive and Accessible Library Programs and Services for Everyone in My Community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Syracuse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Providing Inclusive and Accessible Library Programs and Services for Everyone in My Community</dc:title>
  <dc:creator>wmyhill</dc:creator>
  <cp:lastModifiedBy>Daniel Glauber</cp:lastModifiedBy>
  <cp:revision>55</cp:revision>
  <dcterms:created xsi:type="dcterms:W3CDTF">2014-05-05T21:20:29Z</dcterms:created>
  <dcterms:modified xsi:type="dcterms:W3CDTF">2014-05-12T14:37:13Z</dcterms:modified>
</cp:coreProperties>
</file>