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0" r:id="rId3"/>
    <p:sldId id="260" r:id="rId4"/>
    <p:sldId id="269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70" r:id="rId17"/>
    <p:sldId id="272" r:id="rId18"/>
    <p:sldId id="273" r:id="rId19"/>
    <p:sldId id="274" r:id="rId20"/>
    <p:sldId id="283" r:id="rId21"/>
    <p:sldId id="275" r:id="rId22"/>
    <p:sldId id="285" r:id="rId23"/>
    <p:sldId id="276" r:id="rId24"/>
    <p:sldId id="277" r:id="rId25"/>
    <p:sldId id="278" r:id="rId26"/>
    <p:sldId id="279" r:id="rId27"/>
    <p:sldId id="280" r:id="rId28"/>
    <p:sldId id="282" r:id="rId29"/>
    <p:sldId id="268" r:id="rId30"/>
    <p:sldId id="284" r:id="rId31"/>
    <p:sldId id="287" r:id="rId32"/>
    <p:sldId id="289" r:id="rId33"/>
    <p:sldId id="288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7865" autoAdjust="0"/>
    <p:restoredTop sz="89655" autoAdjust="0"/>
  </p:normalViewPr>
  <p:slideViewPr>
    <p:cSldViewPr>
      <p:cViewPr>
        <p:scale>
          <a:sx n="87" d="100"/>
          <a:sy n="87" d="100"/>
        </p:scale>
        <p:origin x="-106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5%20IMLS\Conferences\WLA%202014\WLA.ppt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5%20IMLS\Conferences\WLA%202014\WLA%2005-06-14%20215P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Residents of Westchester County with Disabilities (Aged 18-64)</a:t>
            </a:r>
          </a:p>
        </c:rich>
      </c:tx>
      <c:layout>
        <c:manualLayout>
          <c:xMode val="edge"/>
          <c:yMode val="edge"/>
          <c:x val="0.10661049343081042"/>
          <c:y val="2.012072434607645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Sheet1!$C$8:$C$13</c:f>
              <c:strCache>
                <c:ptCount val="6"/>
                <c:pt idx="0">
                  <c:v>Hearing</c:v>
                </c:pt>
                <c:pt idx="1">
                  <c:v>Vision</c:v>
                </c:pt>
                <c:pt idx="2">
                  <c:v>Cognitive</c:v>
                </c:pt>
                <c:pt idx="3">
                  <c:v>Mobility (ambulatory)</c:v>
                </c:pt>
                <c:pt idx="4">
                  <c:v>Self-care</c:v>
                </c:pt>
                <c:pt idx="5">
                  <c:v>Independent living</c:v>
                </c:pt>
              </c:strCache>
            </c:strRef>
          </c:cat>
          <c:val>
            <c:numRef>
              <c:f>Sheet1!$D$8:$D$13</c:f>
              <c:numCache>
                <c:formatCode>#,##0</c:formatCode>
                <c:ptCount val="6"/>
                <c:pt idx="0">
                  <c:v>6298</c:v>
                </c:pt>
                <c:pt idx="1">
                  <c:v>5726</c:v>
                </c:pt>
                <c:pt idx="2">
                  <c:v>13742</c:v>
                </c:pt>
                <c:pt idx="3">
                  <c:v>16605</c:v>
                </c:pt>
                <c:pt idx="4">
                  <c:v>6298</c:v>
                </c:pt>
                <c:pt idx="5">
                  <c:v>12025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243778121484813"/>
          <c:y val="0.21274735024319144"/>
          <c:w val="0.27127566085489313"/>
          <c:h val="0.5415743806672053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Educational Attainment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190794194468098"/>
          <c:y val="0.14488061358618665"/>
          <c:w val="0.68318425449526388"/>
          <c:h val="0.561628530226266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Sheet1!$B$84</c:f>
              <c:strCache>
                <c:ptCount val="1"/>
                <c:pt idx="0">
                  <c:v>Less than HS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005615724027313E-3"/>
                  <c:y val="3.51617440225035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Sheet1!$C$83:$D$83</c:f>
              <c:strCache>
                <c:ptCount val="2"/>
                <c:pt idx="0">
                  <c:v>People With Disabilities</c:v>
                </c:pt>
                <c:pt idx="1">
                  <c:v>People Without Disabilities</c:v>
                </c:pt>
              </c:strCache>
            </c:strRef>
          </c:cat>
          <c:val>
            <c:numRef>
              <c:f>Sheet1!$C$84:$D$84</c:f>
              <c:numCache>
                <c:formatCode>0.0%</c:formatCode>
                <c:ptCount val="2"/>
                <c:pt idx="0">
                  <c:v>0.17799999999999999</c:v>
                </c:pt>
                <c:pt idx="1">
                  <c:v>0.106</c:v>
                </c:pt>
              </c:numCache>
            </c:numRef>
          </c:val>
        </c:ser>
        <c:ser>
          <c:idx val="1"/>
          <c:order val="1"/>
          <c:tx>
            <c:strRef>
              <c:f>Sheet1!$B$85</c:f>
              <c:strCache>
                <c:ptCount val="1"/>
                <c:pt idx="0">
                  <c:v>High school graduate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Sheet1!$C$83:$D$83</c:f>
              <c:strCache>
                <c:ptCount val="2"/>
                <c:pt idx="0">
                  <c:v>People With Disabilities</c:v>
                </c:pt>
                <c:pt idx="1">
                  <c:v>People Without Disabilities</c:v>
                </c:pt>
              </c:strCache>
            </c:strRef>
          </c:cat>
          <c:val>
            <c:numRef>
              <c:f>Sheet1!$C$85:$D$85</c:f>
              <c:numCache>
                <c:formatCode>0.0%</c:formatCode>
                <c:ptCount val="2"/>
                <c:pt idx="0">
                  <c:v>0.316</c:v>
                </c:pt>
                <c:pt idx="1">
                  <c:v>0.19600000000000001</c:v>
                </c:pt>
              </c:numCache>
            </c:numRef>
          </c:val>
        </c:ser>
        <c:ser>
          <c:idx val="2"/>
          <c:order val="2"/>
          <c:tx>
            <c:strRef>
              <c:f>Sheet1!$B$86</c:f>
              <c:strCache>
                <c:ptCount val="1"/>
                <c:pt idx="0">
                  <c:v>Some college or Associate degree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Sheet1!$C$83:$D$83</c:f>
              <c:strCache>
                <c:ptCount val="2"/>
                <c:pt idx="0">
                  <c:v>People With Disabilities</c:v>
                </c:pt>
                <c:pt idx="1">
                  <c:v>People Without Disabilities</c:v>
                </c:pt>
              </c:strCache>
            </c:strRef>
          </c:cat>
          <c:val>
            <c:numRef>
              <c:f>Sheet1!$C$86:$D$86</c:f>
              <c:numCache>
                <c:formatCode>0.0%</c:formatCode>
                <c:ptCount val="2"/>
                <c:pt idx="0">
                  <c:v>0.27400000000000002</c:v>
                </c:pt>
                <c:pt idx="1">
                  <c:v>0.246</c:v>
                </c:pt>
              </c:numCache>
            </c:numRef>
          </c:val>
        </c:ser>
        <c:ser>
          <c:idx val="3"/>
          <c:order val="3"/>
          <c:tx>
            <c:strRef>
              <c:f>Sheet1!$B$87</c:f>
              <c:strCache>
                <c:ptCount val="1"/>
                <c:pt idx="0">
                  <c:v>Bachelors or higher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Sheet1!$C$83:$D$83</c:f>
              <c:strCache>
                <c:ptCount val="2"/>
                <c:pt idx="0">
                  <c:v>People With Disabilities</c:v>
                </c:pt>
                <c:pt idx="1">
                  <c:v>People Without Disabilities</c:v>
                </c:pt>
              </c:strCache>
            </c:strRef>
          </c:cat>
          <c:val>
            <c:numRef>
              <c:f>Sheet1!$C$87:$D$87</c:f>
              <c:numCache>
                <c:formatCode>0.0%</c:formatCode>
                <c:ptCount val="2"/>
                <c:pt idx="0">
                  <c:v>0.23200000000000001</c:v>
                </c:pt>
                <c:pt idx="1">
                  <c:v>0.45300000000000001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172992"/>
        <c:axId val="105174528"/>
      </c:barChart>
      <c:catAx>
        <c:axId val="105172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5174528"/>
        <c:crosses val="autoZero"/>
        <c:auto val="1"/>
        <c:lblAlgn val="ctr"/>
        <c:lblOffset val="100"/>
        <c:noMultiLvlLbl val="0"/>
      </c:catAx>
      <c:valAx>
        <c:axId val="105174528"/>
        <c:scaling>
          <c:orientation val="minMax"/>
          <c:max val="1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5172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4854781973638465E-2"/>
          <c:y val="0.83998914692625448"/>
          <c:w val="0.91434065881497495"/>
          <c:h val="0.1389138066602434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Children in New York Receiving Special Education Services Ages 6 to 21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0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Sheet1!$C$47:$C$54</c:f>
              <c:strCache>
                <c:ptCount val="8"/>
                <c:pt idx="0">
                  <c:v>Specific Learning Disability</c:v>
                </c:pt>
                <c:pt idx="1">
                  <c:v>Speech or Language</c:v>
                </c:pt>
                <c:pt idx="2">
                  <c:v>Other Health</c:v>
                </c:pt>
                <c:pt idx="3">
                  <c:v>Emotional Disturbance</c:v>
                </c:pt>
                <c:pt idx="4">
                  <c:v>Autism</c:v>
                </c:pt>
                <c:pt idx="5">
                  <c:v>Multiple Disabilities</c:v>
                </c:pt>
                <c:pt idx="6">
                  <c:v>Intellectual &amp; Developmental</c:v>
                </c:pt>
                <c:pt idx="7">
                  <c:v>Others Combined</c:v>
                </c:pt>
              </c:strCache>
            </c:strRef>
          </c:cat>
          <c:val>
            <c:numRef>
              <c:f>Sheet1!$D$47:$D$54</c:f>
              <c:numCache>
                <c:formatCode>0.0%</c:formatCode>
                <c:ptCount val="8"/>
                <c:pt idx="0">
                  <c:v>0.39100000000000001</c:v>
                </c:pt>
                <c:pt idx="1">
                  <c:v>0.217</c:v>
                </c:pt>
                <c:pt idx="2">
                  <c:v>0.14699999999999999</c:v>
                </c:pt>
                <c:pt idx="3">
                  <c:v>7.3999999999999996E-2</c:v>
                </c:pt>
                <c:pt idx="4">
                  <c:v>5.7000000000000002E-2</c:v>
                </c:pt>
                <c:pt idx="5">
                  <c:v>4.4999999999999998E-2</c:v>
                </c:pt>
                <c:pt idx="6">
                  <c:v>4.9000000000000002E-2</c:v>
                </c:pt>
                <c:pt idx="7">
                  <c:v>2.1999999999999999E-2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87477799180679"/>
          <c:y val="0.31716336090900032"/>
          <c:w val="0.36028674624058271"/>
          <c:h val="0.566095219110269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Percent of Westchester Seniors with Disability by 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Sheet1!$C$120</c:f>
              <c:strCache>
                <c:ptCount val="1"/>
                <c:pt idx="0">
                  <c:v>Disability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9279279279279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25641025641025E-3"/>
                  <c:y val="9.00900900900900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Sheet1!$B$121:$B$124</c:f>
              <c:strCache>
                <c:ptCount val="4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 and over</c:v>
                </c:pt>
              </c:strCache>
            </c:strRef>
          </c:cat>
          <c:val>
            <c:numRef>
              <c:f>Sheet1!$C$121:$C$124</c:f>
              <c:numCache>
                <c:formatCode>0.0</c:formatCode>
                <c:ptCount val="4"/>
                <c:pt idx="0">
                  <c:v>35</c:v>
                </c:pt>
                <c:pt idx="1">
                  <c:v>42.6</c:v>
                </c:pt>
                <c:pt idx="2">
                  <c:v>53.6</c:v>
                </c:pt>
                <c:pt idx="3">
                  <c:v>70.5</c:v>
                </c:pt>
              </c:numCache>
            </c:numRef>
          </c:val>
        </c:ser>
        <c:ser>
          <c:idx val="1"/>
          <c:order val="1"/>
          <c:tx>
            <c:strRef>
              <c:f>Sheet1!$D$120</c:f>
              <c:strCache>
                <c:ptCount val="1"/>
                <c:pt idx="0">
                  <c:v>Severe Disability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2051282051282E-2"/>
                  <c:y val="-2.70270270270269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128205128205121E-3"/>
                  <c:y val="4.50450450450458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17948717948718E-2"/>
                  <c:y val="-1.35135135135135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128205128205121E-3"/>
                  <c:y val="-2.70270270270269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Sheet1!$B$121:$B$124</c:f>
              <c:strCache>
                <c:ptCount val="4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 and over</c:v>
                </c:pt>
              </c:strCache>
            </c:strRef>
          </c:cat>
          <c:val>
            <c:numRef>
              <c:f>Sheet1!$D$121:$D$124</c:f>
              <c:numCache>
                <c:formatCode>0.0</c:formatCode>
                <c:ptCount val="4"/>
                <c:pt idx="0">
                  <c:v>24.7</c:v>
                </c:pt>
                <c:pt idx="1">
                  <c:v>29.6</c:v>
                </c:pt>
                <c:pt idx="2">
                  <c:v>37.5</c:v>
                </c:pt>
                <c:pt idx="3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09216"/>
        <c:axId val="105231872"/>
      </c:barChart>
      <c:catAx>
        <c:axId val="10520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31872"/>
        <c:crosses val="autoZero"/>
        <c:auto val="1"/>
        <c:lblAlgn val="ctr"/>
        <c:lblOffset val="100"/>
        <c:noMultiLvlLbl val="0"/>
      </c:catAx>
      <c:valAx>
        <c:axId val="10523187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09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0.26224</cdr:x>
      <cdr:y>0.06295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209820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 smtClean="0"/>
            <a:t>Westchester County</a:t>
          </a:r>
          <a:endParaRPr lang="en-US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48B8D-AB0C-47D2-9E4B-6F377336D51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27FAB-FA50-4888-88B2-61D52664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6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Disclaimer: I cannot</a:t>
            </a:r>
            <a:r>
              <a:rPr lang="en-US" baseline="0" dirty="0" smtClean="0"/>
              <a:t> speak to the specific populations in your individual communities. But looking at Westchester County, New York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38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do we need to evaluate?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5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matters?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signs, instructions,</a:t>
            </a:r>
            <a:r>
              <a:rPr lang="en-US" baseline="0" dirty="0" smtClean="0"/>
              <a:t> policies, audio, and resources clear to people have visual, hearing or intellectual disabilities?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large print and Braille versions of library handouts and guides available?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7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programs and services that are specifically helpful to people with disabilities clearly</a:t>
            </a:r>
            <a:r>
              <a:rPr lang="en-US" baseline="0" dirty="0" smtClean="0"/>
              <a:t> identified, labeled, explained?</a:t>
            </a:r>
          </a:p>
          <a:p>
            <a:endParaRPr lang="en-US" baseline="0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library have a written description of services for patrons with disabilities, including procedures and information on how to request special accommodations?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these policies and procedures should be advertised in the library and library publications?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Text Message Reference Questions</a:t>
            </a:r>
            <a:r>
              <a:rPr lang="en-US" dirty="0" smtClean="0"/>
              <a:t>, as well as telephone, email, online form, Twitter, and other means – People with speech or hearing impairments can ask questions and get timely answers faster than via email and more easily than calling the library.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1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Does your library offer outreach services to persons with disabilities? … in institutions and care facilities?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PWDS know what policies you have in place, how to ask for help, specific services that can benefit them?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Are people with disabilities included in the library's board of trustees and committees? … in the library's access planning process?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you have a process for receiving information about needed assistive technologies from patrons, staff, or focus groups?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1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computers</a:t>
            </a:r>
            <a:r>
              <a:rPr lang="en-US" baseline="0" dirty="0" smtClean="0"/>
              <a:t> located, labeled and equipped to assist to facilitate equal use by people with visual, hearing, fine motor and intellectual disabilities, and can staff demonstrate how to use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2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kinds of assistive technology are useful in the library?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2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Are</a:t>
            </a:r>
            <a:r>
              <a:rPr lang="en-US" baseline="0" dirty="0" smtClean="0"/>
              <a:t> staff knowledgeable of disability issues, communication options, the policies and procedures for providing accommodations and assisting people with disabilities in emergencies?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85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the library collection provide choice and alternatives for using its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05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Are library online resources equally</a:t>
            </a:r>
            <a:r>
              <a:rPr lang="en-US" baseline="0" dirty="0" smtClean="0"/>
              <a:t> and effectively available to patrons with visual, hearing, fine motor, </a:t>
            </a:r>
            <a:r>
              <a:rPr lang="en-US" baseline="0" dirty="0" err="1" smtClean="0"/>
              <a:t>attentional</a:t>
            </a:r>
            <a:r>
              <a:rPr lang="en-US" baseline="0" dirty="0" smtClean="0"/>
              <a:t> and intellectual impairments? </a:t>
            </a:r>
            <a:r>
              <a:rPr lang="en-US" sz="1200" dirty="0" smtClean="0"/>
              <a:t>What you can do</a:t>
            </a:r>
            <a:r>
              <a:rPr lang="en-US" sz="1200" dirty="0"/>
              <a:t>?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Cognitive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serious difficulty concentrating, remembering, or making decisions; </a:t>
            </a:r>
            <a:r>
              <a:rPr lang="en-US" dirty="0" smtClean="0"/>
              <a:t>Self-care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 difficulty dressing or bathing; Independent Living - difficulty doing errands alone such as visiting a doctor’s office or shopping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5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library policies permit private</a:t>
            </a:r>
            <a:r>
              <a:rPr lang="en-US" baseline="0" dirty="0" smtClean="0"/>
              <a:t> and quiet spaces, and assistance?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83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the</a:t>
            </a:r>
            <a:r>
              <a:rPr lang="en-US" baseline="0" dirty="0" smtClean="0"/>
              <a:t> library accommodate service dogs and emotional support animals?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Section 504 and Title II protect the right of people with disabilities to keep emotional support animals</a:t>
            </a:r>
            <a:r>
              <a:rPr lang="en-US" baseline="0" dirty="0" smtClean="0"/>
              <a:t> b</a:t>
            </a:r>
            <a:r>
              <a:rPr lang="en-US" dirty="0" smtClean="0"/>
              <a:t>ecause emotional support and service animals are not "pets," but rather are considered to be more like assistive aids such as wheelchairs, white canes, text-to-speech</a:t>
            </a:r>
            <a:r>
              <a:rPr lang="en-US" baseline="0" dirty="0" smtClean="0"/>
              <a:t> software. http://www.bazelon.org/LinkClick.aspx?fileticket=mHq8GV0FI4c%3D&amp;tabid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2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ADA Title II and Sect. 504 of the Rehabilitation Act apply</a:t>
            </a:r>
            <a:r>
              <a:rPr lang="en-US" baseline="0" dirty="0" smtClean="0"/>
              <a:t> to you?</a:t>
            </a: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Affirmative Obligations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equal opportunities to participate in, and benefit from the programs, services and aids of the library.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ocations for programs and services that ensure equal opportunities to participate and benefit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reasonable modifications to practices, policies and procedures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effective 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8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5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54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5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PWoDs</a:t>
            </a:r>
            <a:r>
              <a:rPr lang="en-US" dirty="0" smtClean="0"/>
              <a:t> are</a:t>
            </a:r>
            <a:r>
              <a:rPr lang="en-US" baseline="0" dirty="0" smtClean="0"/>
              <a:t> twice as likely to have a bachelors degree or higher.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99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the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15.2% of the population are 65 and older.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99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Disability - A long-lasting physical, mental, or emotional condition. This condition can make it difficult for a person to do activities such as walking, climbing stairs, dressing, bathing, learning, or remembering. This condition can also impede a person from being able to go outside the home alone or to work at a job or business.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74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practical purposes of evaluation?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are the issues / factors you evaluate?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27FAB-FA50-4888-88B2-61D5266442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7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1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9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5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1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0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2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83716-8295-48A7-874A-62E774D38C0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A455-9451-498C-9BE3-4BBE26BF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9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edata.com/abledata.cfm?pageid=19327&amp;ksectionid=1932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-accessibility.wikispaces.com/Book+List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-accessibility.wikispaces.com/Web+Resource+Selection+Guidelin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ate.gov/documents/organization/126555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enable.d3m.co/data/Getting_Started_Improving_Accessibility_in_Libraries(1)-1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brary-accessibility.wikispaces.com/Resources+and+Tool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scla/asclaprotools/accessibilitytipsheet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la.org/advocacy/advleg/advocacyuniversity/toolkit/checklist" TargetMode="External"/><Relationship Id="rId4" Type="http://schemas.openxmlformats.org/officeDocument/2006/relationships/hyperlink" Target="http://www.inclusivelibraries.com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ld.dpi.wi.gov/pld_ysnp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kbc.inclusivelibraries.com/NELibrarians_files/frame.htm" TargetMode="External"/><Relationship Id="rId4" Type="http://schemas.openxmlformats.org/officeDocument/2006/relationships/hyperlink" Target="http://www.ada.gov/regs2010/2010ADAStandards/2010ADAStandards_prt.pd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files/assets/hq/publications/professional-report/89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able.digital-literacy.syr.edu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133599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Providing Inclusive and Accessible Library Programs and Services for Everyone in My Community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05986"/>
            <a:ext cx="6250744" cy="1066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Westchester Library </a:t>
            </a:r>
            <a:r>
              <a:rPr lang="en-US" dirty="0" smtClean="0">
                <a:solidFill>
                  <a:schemeClr val="tx1"/>
                </a:solidFill>
              </a:rPr>
              <a:t>Association Annual Conference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May 9, 2014</a:t>
            </a:r>
          </a:p>
        </p:txBody>
      </p:sp>
      <p:pic>
        <p:nvPicPr>
          <p:cNvPr id="5" name="Picture 4" descr="westchestmap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44" y="3886200"/>
            <a:ext cx="1871003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143000" y="3581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N. Myhill</a:t>
            </a:r>
          </a:p>
          <a:p>
            <a:r>
              <a:rPr lang="en-US" dirty="0" smtClean="0"/>
              <a:t>Burton Blatt Institute and Center for Digital Literacy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Syracuse University</a:t>
            </a:r>
            <a:endParaRPr lang="en-US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910628"/>
              </p:ext>
            </p:extLst>
          </p:nvPr>
        </p:nvGraphicFramePr>
        <p:xfrm>
          <a:off x="685800" y="533400"/>
          <a:ext cx="7696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1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81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2012-13 </a:t>
            </a:r>
            <a:r>
              <a:rPr lang="en-US" sz="2400" b="1" dirty="0" smtClean="0"/>
              <a:t>Enrollment of Students with Disabilities Receiving IDEA Services</a:t>
            </a:r>
          </a:p>
          <a:p>
            <a:pPr algn="ctr"/>
            <a:r>
              <a:rPr lang="en-US" sz="2400" b="1" dirty="0" smtClean="0"/>
              <a:t>Select </a:t>
            </a:r>
            <a:r>
              <a:rPr lang="en-US" sz="2400" b="1" dirty="0"/>
              <a:t>Westchester School Districts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76036"/>
              </p:ext>
            </p:extLst>
          </p:nvPr>
        </p:nvGraphicFramePr>
        <p:xfrm>
          <a:off x="1714500" y="1752600"/>
          <a:ext cx="5638800" cy="408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2724"/>
                <a:gridCol w="2236076"/>
              </a:tblGrid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Ardsley UFSD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Dobbs Ferry UFSD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Elmsford UFSD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Hastings on Hudson UFSD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Mount Vernon School District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1,672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New Rochelle City School District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1,324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Peekskill City School District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477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Rye City School District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212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USFD Tarrytowns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361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White Plains City School District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858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  <a:tr h="346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Yonkers City School District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3,758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Know Your Patrons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5394" y="2133600"/>
            <a:ext cx="721320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149,994 seniors (ages 65 and older) in </a:t>
            </a:r>
            <a:r>
              <a:rPr lang="en-US" sz="3600" dirty="0"/>
              <a:t>Westchester </a:t>
            </a:r>
            <a:r>
              <a:rPr lang="en-US" sz="3600" dirty="0" smtClean="0"/>
              <a:t>County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Half of all seniors (74,697 or 49.8%) report </a:t>
            </a:r>
            <a:r>
              <a:rPr lang="en-US" sz="3600" dirty="0"/>
              <a:t>having a </a:t>
            </a:r>
            <a:r>
              <a:rPr lang="en-US" sz="3600" dirty="0" smtClean="0"/>
              <a:t>disability</a:t>
            </a:r>
            <a:r>
              <a:rPr lang="en-US" sz="3600" dirty="0"/>
              <a:t>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351422"/>
              </p:ext>
            </p:extLst>
          </p:nvPr>
        </p:nvGraphicFramePr>
        <p:xfrm>
          <a:off x="609600" y="6858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8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Know Your Patrons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394" y="2438400"/>
            <a:ext cx="72132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125,000 residents in the County have disabilities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In other words, 1 in 8 persons</a:t>
            </a: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Evaluate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Why do we evaluate our programs and services?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58132" y="4672869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do you evaluate?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05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044" y="2267155"/>
            <a:ext cx="477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Sensory and Cognitive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5725" y="3810000"/>
            <a:ext cx="346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Technology Access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80177" y="2267155"/>
            <a:ext cx="2509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Media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99453" y="534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Electronic and Website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1961" y="1492282"/>
            <a:ext cx="268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9453" y="4572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Service </a:t>
            </a:r>
            <a:r>
              <a:rPr lang="en-US" sz="2800" b="1" dirty="0" smtClean="0"/>
              <a:t>Animals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21961" y="3027214"/>
            <a:ext cx="490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Services and </a:t>
            </a:r>
            <a:r>
              <a:rPr lang="en-US" sz="2800" b="1" dirty="0" smtClean="0"/>
              <a:t>Communication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92849" y="1532319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Library Staff </a:t>
            </a:r>
            <a:r>
              <a:rPr lang="en-US" sz="2800" b="1" dirty="0" smtClean="0"/>
              <a:t>Training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7249" y="53441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Legal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549" y="3810000"/>
            <a:ext cx="387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Personal Space Access</a:t>
            </a:r>
            <a:endParaRPr lang="en-US" sz="2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05693" y="3005846"/>
            <a:ext cx="174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Outreach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81182" y="4579430"/>
            <a:ext cx="346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Assistive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1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1961" y="1295400"/>
            <a:ext cx="268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41011" y="1981200"/>
            <a:ext cx="750763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Spaces </a:t>
            </a:r>
            <a:r>
              <a:rPr lang="en-US" sz="2400" dirty="0"/>
              <a:t>and routes sufficiently wide, level, non-slip, </a:t>
            </a:r>
            <a:r>
              <a:rPr lang="en-US" sz="2400" dirty="0" smtClean="0"/>
              <a:t>labeled, </a:t>
            </a:r>
            <a:r>
              <a:rPr lang="en-US" sz="2400" dirty="0"/>
              <a:t>and navigable </a:t>
            </a:r>
            <a:r>
              <a:rPr lang="en-US" sz="2400" dirty="0" smtClean="0"/>
              <a:t>independently.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arking </a:t>
            </a:r>
            <a:r>
              <a:rPr lang="en-US" sz="2400" dirty="0"/>
              <a:t>areas, pathways, and </a:t>
            </a:r>
            <a:r>
              <a:rPr lang="en-US" sz="2400" dirty="0" smtClean="0"/>
              <a:t>entrances are unobstructed </a:t>
            </a:r>
            <a:r>
              <a:rPr lang="en-US" sz="2400" dirty="0"/>
              <a:t>and </a:t>
            </a:r>
            <a:r>
              <a:rPr lang="en-US" sz="2400" dirty="0" smtClean="0"/>
              <a:t>well-lit.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Railings along all inclines.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Automatic door opening.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nformation </a:t>
            </a:r>
            <a:r>
              <a:rPr lang="en-US" sz="2400" dirty="0"/>
              <a:t>and reference desks, and the circulation </a:t>
            </a:r>
            <a:r>
              <a:rPr lang="en-US" sz="2400" dirty="0" smtClean="0"/>
              <a:t>counter designed for </a:t>
            </a:r>
            <a:r>
              <a:rPr lang="en-US" sz="2400" dirty="0"/>
              <a:t>face-to-face </a:t>
            </a:r>
            <a:r>
              <a:rPr lang="en-US" sz="2400" dirty="0" smtClean="0"/>
              <a:t>conversation with a patron using a wheelchair.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Height adjustable tables or desks.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8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044" y="1361796"/>
            <a:ext cx="477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Sensory and Cognitive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6629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H</a:t>
            </a:r>
            <a:r>
              <a:rPr lang="en-US" sz="2400" dirty="0" smtClean="0"/>
              <a:t>igh-contrast</a:t>
            </a:r>
            <a:r>
              <a:rPr lang="en-US" sz="2400" dirty="0"/>
              <a:t>, large print, Braille, pictograms, well lit, intuitive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Information Desk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L</a:t>
            </a:r>
            <a:r>
              <a:rPr lang="en-US" sz="2400" dirty="0" smtClean="0"/>
              <a:t>ibrary handouts and guides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Shelves, Sections </a:t>
            </a:r>
            <a:r>
              <a:rPr lang="en-US" sz="2400" dirty="0"/>
              <a:t>of the library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Alarms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Restrooms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Stairs and Elevator controls</a:t>
            </a:r>
          </a:p>
        </p:txBody>
      </p:sp>
    </p:spTree>
    <p:extLst>
      <p:ext uri="{BB962C8B-B14F-4D97-AF65-F5344CB8AC3E}">
        <p14:creationId xmlns:p14="http://schemas.microsoft.com/office/powerpoint/2010/main" val="36449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912" y="1295400"/>
            <a:ext cx="490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Services and </a:t>
            </a:r>
            <a:r>
              <a:rPr lang="en-US" sz="2800" b="1" dirty="0" smtClean="0"/>
              <a:t>Communication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Reference Questions: text, telephone, email, online form, Twitter </a:t>
            </a:r>
            <a:r>
              <a:rPr lang="en-US" sz="2400" dirty="0" smtClean="0"/>
              <a:t>…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Home </a:t>
            </a:r>
            <a:r>
              <a:rPr lang="en-US" sz="2400" dirty="0"/>
              <a:t>delivery service 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Reader </a:t>
            </a:r>
            <a:r>
              <a:rPr lang="en-US" sz="2400" dirty="0" smtClean="0"/>
              <a:t>services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Magnifiers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Applications </a:t>
            </a:r>
            <a:r>
              <a:rPr lang="en-US" sz="2400" dirty="0"/>
              <a:t>for </a:t>
            </a:r>
            <a:r>
              <a:rPr lang="en-US" sz="2400" dirty="0" smtClean="0"/>
              <a:t>Talking </a:t>
            </a:r>
            <a:r>
              <a:rPr lang="en-US" sz="2400" dirty="0"/>
              <a:t>Book and Braille </a:t>
            </a:r>
            <a:r>
              <a:rPr lang="en-US" sz="2400" dirty="0" smtClean="0"/>
              <a:t>Libraries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Sign </a:t>
            </a:r>
            <a:r>
              <a:rPr lang="en-US" sz="2400" dirty="0"/>
              <a:t>language interpretation services available by request for library sponsored </a:t>
            </a:r>
            <a:r>
              <a:rPr lang="en-US" sz="2400" dirty="0" smtClean="0"/>
              <a:t>events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Induction loop system; Telecommunications for the Deaf; Video Relay </a:t>
            </a:r>
            <a:r>
              <a:rPr lang="en-US" sz="2400" dirty="0" smtClean="0"/>
              <a:t>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6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1" y="685800"/>
            <a:ext cx="8495509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33800"/>
            <a:ext cx="2579915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356" y="3621200"/>
            <a:ext cx="2119545" cy="18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912" y="1295400"/>
            <a:ext cx="490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Outreach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Cooperation </a:t>
            </a:r>
            <a:r>
              <a:rPr lang="en-US" sz="2400" dirty="0"/>
              <a:t>with representatives of disability organizations </a:t>
            </a:r>
            <a:r>
              <a:rPr lang="en-US" sz="2400" dirty="0" smtClean="0"/>
              <a:t>in </a:t>
            </a:r>
            <a:r>
              <a:rPr lang="en-US" sz="2400" dirty="0"/>
              <a:t>order to reach all citizens and establish credibility for the library's services and </a:t>
            </a:r>
            <a:r>
              <a:rPr lang="en-US" sz="2400" dirty="0" smtClean="0"/>
              <a:t>programs.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Joint “brain storming” meetings, development projects, media </a:t>
            </a:r>
            <a:r>
              <a:rPr lang="en-US" sz="2400" dirty="0" smtClean="0"/>
              <a:t>contacts.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Campaigns </a:t>
            </a:r>
            <a:r>
              <a:rPr lang="en-US" sz="2400" dirty="0"/>
              <a:t>and exhibits to inform the public about </a:t>
            </a:r>
            <a:r>
              <a:rPr lang="en-US" sz="2400" dirty="0" smtClean="0"/>
              <a:t>disabilities. 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Regular </a:t>
            </a:r>
            <a:r>
              <a:rPr lang="en-US" sz="2400" dirty="0"/>
              <a:t>meetings with organizations and/or individual patrons to discuss future </a:t>
            </a:r>
            <a:r>
              <a:rPr lang="en-US" sz="2400" dirty="0" smtClean="0"/>
              <a:t>initiatives.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Instruction </a:t>
            </a:r>
            <a:r>
              <a:rPr lang="en-US" sz="2400" dirty="0"/>
              <a:t>for patrons with disabilities on how to use the library, computers and other technical </a:t>
            </a:r>
            <a:r>
              <a:rPr lang="en-US" sz="2400" dirty="0" smtClean="0"/>
              <a:t>equipment.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1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32008"/>
            <a:ext cx="346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Technology Access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Designated computer workstations (at least one) adapted for patrons in </a:t>
            </a:r>
            <a:r>
              <a:rPr lang="en-US" sz="2400" dirty="0" smtClean="0"/>
              <a:t>wheelchairs.</a:t>
            </a:r>
          </a:p>
          <a:p>
            <a:endParaRPr lang="en-US" sz="2400" dirty="0" smtClean="0"/>
          </a:p>
          <a:p>
            <a:pPr lvl="0"/>
            <a:r>
              <a:rPr lang="en-US" sz="2400" dirty="0" smtClean="0"/>
              <a:t>Designated </a:t>
            </a:r>
            <a:r>
              <a:rPr lang="en-US" sz="2400" dirty="0"/>
              <a:t>computers </a:t>
            </a:r>
            <a:r>
              <a:rPr lang="en-US" sz="2400" dirty="0" smtClean="0"/>
              <a:t>with </a:t>
            </a:r>
            <a:r>
              <a:rPr lang="en-US" sz="2400" dirty="0"/>
              <a:t>screen </a:t>
            </a:r>
            <a:r>
              <a:rPr lang="en-US" sz="2400" dirty="0" smtClean="0"/>
              <a:t>reader and magnification, and voice recognition software.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Designated computers </a:t>
            </a:r>
            <a:r>
              <a:rPr lang="en-US" sz="2400" dirty="0" smtClean="0"/>
              <a:t>with spelling</a:t>
            </a:r>
            <a:r>
              <a:rPr lang="en-US" sz="2400" dirty="0"/>
              <a:t> </a:t>
            </a:r>
            <a:r>
              <a:rPr lang="en-US" sz="2400" dirty="0" smtClean="0"/>
              <a:t>and word prediction software.</a:t>
            </a:r>
          </a:p>
        </p:txBody>
      </p:sp>
    </p:spTree>
    <p:extLst>
      <p:ext uri="{BB962C8B-B14F-4D97-AF65-F5344CB8AC3E}">
        <p14:creationId xmlns:p14="http://schemas.microsoft.com/office/powerpoint/2010/main" val="41687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787" y="1295400"/>
            <a:ext cx="346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Assistive Technology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59524" y="19812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agnifiers</a:t>
            </a:r>
            <a:r>
              <a:rPr lang="en-US" sz="2400" dirty="0"/>
              <a:t>, reaching tools, </a:t>
            </a:r>
            <a:r>
              <a:rPr lang="en-US" sz="2400" dirty="0" smtClean="0"/>
              <a:t>book holders</a:t>
            </a:r>
          </a:p>
          <a:p>
            <a:endParaRPr lang="en-US" sz="2400" dirty="0" smtClean="0"/>
          </a:p>
          <a:p>
            <a:r>
              <a:rPr lang="en-US" sz="2400" dirty="0" smtClean="0"/>
              <a:t>Monitor (17 inch or larger) with </a:t>
            </a:r>
            <a:r>
              <a:rPr lang="en-US" sz="2400" dirty="0"/>
              <a:t>adjustable magnification and a variable-font </a:t>
            </a:r>
            <a:r>
              <a:rPr lang="en-US" sz="2400" dirty="0" smtClean="0"/>
              <a:t>printer</a:t>
            </a:r>
          </a:p>
          <a:p>
            <a:endParaRPr lang="en-US" sz="2400" dirty="0" smtClean="0"/>
          </a:p>
          <a:p>
            <a:r>
              <a:rPr lang="en-US" sz="2400" dirty="0" smtClean="0"/>
              <a:t>Trackball mouse, switch inputs</a:t>
            </a:r>
          </a:p>
          <a:p>
            <a:endParaRPr lang="en-US" sz="2400" dirty="0" smtClean="0"/>
          </a:p>
          <a:p>
            <a:r>
              <a:rPr lang="en-US" sz="2400" dirty="0" smtClean="0"/>
              <a:t>Adaptive keyboards, </a:t>
            </a:r>
            <a:r>
              <a:rPr lang="en-US" sz="2400" dirty="0" err="1" smtClean="0"/>
              <a:t>keyguards</a:t>
            </a:r>
            <a:r>
              <a:rPr lang="en-US" sz="2400" dirty="0" smtClean="0"/>
              <a:t>, keyboard overlays</a:t>
            </a:r>
          </a:p>
          <a:p>
            <a:r>
              <a:rPr lang="en-US" sz="2400" dirty="0" err="1" smtClean="0"/>
              <a:t>AbleData</a:t>
            </a:r>
            <a:r>
              <a:rPr lang="en-US" sz="2400" dirty="0"/>
              <a:t> -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www.abledata.com/abledata.cfm?pageid=19327&amp;ksectionid=19327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9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289" y="1296821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Library Staff </a:t>
            </a:r>
            <a:r>
              <a:rPr lang="en-US" sz="2800" b="1" dirty="0" smtClean="0"/>
              <a:t>Training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6634" y="2133600"/>
            <a:ext cx="41253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Disability Awareness</a:t>
            </a:r>
          </a:p>
          <a:p>
            <a:endParaRPr lang="en-US" sz="2400" dirty="0" smtClean="0"/>
          </a:p>
          <a:p>
            <a:r>
              <a:rPr lang="en-US" sz="2400" dirty="0" smtClean="0"/>
              <a:t>Communicating Effectively</a:t>
            </a:r>
          </a:p>
          <a:p>
            <a:endParaRPr lang="en-US" sz="2400" dirty="0"/>
          </a:p>
          <a:p>
            <a:r>
              <a:rPr lang="en-US" sz="2400" dirty="0" smtClean="0"/>
              <a:t>Outreach Services</a:t>
            </a:r>
          </a:p>
          <a:p>
            <a:endParaRPr lang="en-US" sz="2400" dirty="0" smtClean="0"/>
          </a:p>
          <a:p>
            <a:r>
              <a:rPr lang="en-US" sz="2400" dirty="0" smtClean="0"/>
              <a:t>Making Accommodations</a:t>
            </a:r>
          </a:p>
          <a:p>
            <a:endParaRPr lang="en-US" sz="2400" dirty="0" smtClean="0"/>
          </a:p>
          <a:p>
            <a:r>
              <a:rPr lang="en-US" sz="2400" dirty="0" smtClean="0"/>
              <a:t>Using Assistive </a:t>
            </a:r>
            <a:r>
              <a:rPr lang="en-US" sz="2400" dirty="0"/>
              <a:t>T</a:t>
            </a:r>
            <a:r>
              <a:rPr lang="en-US" sz="2400" dirty="0" smtClean="0"/>
              <a:t>echnology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67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46297"/>
            <a:ext cx="2509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Media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020393" y="1869517"/>
            <a:ext cx="693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Talking materials and </a:t>
            </a:r>
            <a:r>
              <a:rPr lang="en-US" sz="2400" dirty="0"/>
              <a:t>e-books</a:t>
            </a:r>
          </a:p>
          <a:p>
            <a:endParaRPr lang="en-US" sz="2400" dirty="0" smtClean="0"/>
          </a:p>
          <a:p>
            <a:r>
              <a:rPr lang="en-US" sz="2400" dirty="0"/>
              <a:t>L</a:t>
            </a:r>
            <a:r>
              <a:rPr lang="en-US" sz="2400" dirty="0" smtClean="0"/>
              <a:t>arge print and Braille</a:t>
            </a:r>
          </a:p>
          <a:p>
            <a:endParaRPr lang="en-US" sz="2400" dirty="0" smtClean="0"/>
          </a:p>
          <a:p>
            <a:r>
              <a:rPr lang="en-US" sz="2400" dirty="0" smtClean="0"/>
              <a:t>Easy-to-read</a:t>
            </a:r>
          </a:p>
          <a:p>
            <a:endParaRPr lang="en-US" sz="2400" dirty="0" smtClean="0"/>
          </a:p>
          <a:p>
            <a:r>
              <a:rPr lang="en-US" sz="2400" dirty="0"/>
              <a:t>Children's Literature Including Disability,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library-accessibility.wikispaces.com/Book+Lists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aptioned videos</a:t>
            </a:r>
          </a:p>
          <a:p>
            <a:endParaRPr lang="en-US" sz="2400" dirty="0" smtClean="0"/>
          </a:p>
          <a:p>
            <a:r>
              <a:rPr lang="en-US" sz="2400" dirty="0" smtClean="0"/>
              <a:t>Tactile </a:t>
            </a:r>
            <a:r>
              <a:rPr lang="en-US" sz="2400" dirty="0"/>
              <a:t>picture books</a:t>
            </a:r>
          </a:p>
        </p:txBody>
      </p:sp>
    </p:spTree>
    <p:extLst>
      <p:ext uri="{BB962C8B-B14F-4D97-AF65-F5344CB8AC3E}">
        <p14:creationId xmlns:p14="http://schemas.microsoft.com/office/powerpoint/2010/main" val="18521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313" y="1143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Electronic and Website </a:t>
            </a:r>
            <a:r>
              <a:rPr lang="en-US" sz="2800" b="1" dirty="0" smtClean="0"/>
              <a:t>Access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8527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Use a professional web designer experienced with Section 508 or W3C WCAG 2.0 standards for accessible web design and maintenance.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Use the </a:t>
            </a:r>
            <a:r>
              <a:rPr lang="en-US" sz="2400" dirty="0">
                <a:hlinkClick r:id="rId3"/>
              </a:rPr>
              <a:t>Web Resource Selection </a:t>
            </a:r>
            <a:r>
              <a:rPr lang="en-US" sz="2400" dirty="0" smtClean="0">
                <a:hlinkClick r:id="rId3"/>
              </a:rPr>
              <a:t>Guidelines</a:t>
            </a:r>
            <a:r>
              <a:rPr lang="en-US" sz="2400" dirty="0" smtClean="0"/>
              <a:t> when creating programs or resources using dependent on online information.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Close </a:t>
            </a:r>
            <a:r>
              <a:rPr lang="en-US" sz="2400" dirty="0"/>
              <a:t>caption your own videos and provide a text transcript of the video.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Provide duplicative alternative formats - .</a:t>
            </a:r>
            <a:r>
              <a:rPr lang="en-US" sz="2400" dirty="0" err="1"/>
              <a:t>pdf</a:t>
            </a:r>
            <a:r>
              <a:rPr lang="en-US" sz="2400" dirty="0"/>
              <a:t> .doc .txt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Require and scrutinize the Voluntary </a:t>
            </a:r>
            <a:r>
              <a:rPr lang="en-US" sz="2400" dirty="0"/>
              <a:t>Product Accessibility </a:t>
            </a:r>
            <a:r>
              <a:rPr lang="en-US" sz="2400" dirty="0" smtClean="0"/>
              <a:t>Template for electronic products before contract or purchase,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www.state.gov/documents/organization/126555.pdf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26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0007" y="1295400"/>
            <a:ext cx="387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Personal Space Access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21336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L</a:t>
            </a:r>
            <a:r>
              <a:rPr lang="en-US" sz="2400" dirty="0" smtClean="0"/>
              <a:t>ibrary </a:t>
            </a:r>
            <a:r>
              <a:rPr lang="en-US" sz="2400" dirty="0"/>
              <a:t>study rooms </a:t>
            </a:r>
            <a:r>
              <a:rPr lang="en-US" sz="2400" dirty="0" smtClean="0"/>
              <a:t>for </a:t>
            </a:r>
            <a:r>
              <a:rPr lang="en-US" sz="2400" dirty="0"/>
              <a:t>patrons with disabilities who need to bring personal equipment or who need the assistance of a </a:t>
            </a:r>
            <a:r>
              <a:rPr lang="en-US" sz="2400" dirty="0" smtClean="0"/>
              <a:t>reader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P</a:t>
            </a:r>
            <a:r>
              <a:rPr lang="en-US" sz="2400" dirty="0" smtClean="0"/>
              <a:t>rivate </a:t>
            </a:r>
            <a:r>
              <a:rPr lang="en-US" sz="2400" dirty="0"/>
              <a:t>study </a:t>
            </a:r>
            <a:r>
              <a:rPr lang="en-US" sz="2400" dirty="0" smtClean="0"/>
              <a:t>rooms or </a:t>
            </a:r>
            <a:r>
              <a:rPr lang="en-US" sz="2400" dirty="0"/>
              <a:t>study carrels </a:t>
            </a:r>
            <a:r>
              <a:rPr lang="en-US" sz="2400" dirty="0" smtClean="0"/>
              <a:t>for </a:t>
            </a:r>
            <a:r>
              <a:rPr lang="en-US" sz="2400" dirty="0"/>
              <a:t>users who are distracted by noise and </a:t>
            </a:r>
            <a:r>
              <a:rPr lang="en-US" sz="2400" dirty="0" smtClean="0"/>
              <a:t>movement</a:t>
            </a:r>
          </a:p>
          <a:p>
            <a:pPr lvl="0"/>
            <a:endParaRPr lang="en-US" sz="2400" dirty="0" smtClean="0"/>
          </a:p>
          <a:p>
            <a:r>
              <a:rPr lang="en-US" sz="2400" dirty="0"/>
              <a:t>Space </a:t>
            </a:r>
            <a:r>
              <a:rPr lang="en-US" sz="2400" dirty="0" smtClean="0"/>
              <a:t>permitting </a:t>
            </a:r>
            <a:r>
              <a:rPr lang="en-US" sz="2400" dirty="0"/>
              <a:t>personal </a:t>
            </a:r>
            <a:r>
              <a:rPr lang="en-US" sz="2400" dirty="0" smtClean="0"/>
              <a:t>assistance in the restroom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63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10898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Service </a:t>
            </a:r>
            <a:r>
              <a:rPr lang="en-US" sz="2800" b="1" dirty="0" smtClean="0"/>
              <a:t>Animals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13360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U</a:t>
            </a:r>
            <a:r>
              <a:rPr lang="en-US" sz="2400" dirty="0" smtClean="0"/>
              <a:t>ser </a:t>
            </a:r>
            <a:r>
              <a:rPr lang="en-US" sz="2400" dirty="0"/>
              <a:t>areas </a:t>
            </a:r>
            <a:r>
              <a:rPr lang="en-US" sz="2400" dirty="0" smtClean="0"/>
              <a:t>accommodate a </a:t>
            </a:r>
            <a:r>
              <a:rPr lang="en-US" sz="2400" dirty="0"/>
              <a:t>service animal </a:t>
            </a:r>
            <a:r>
              <a:rPr lang="en-US" sz="2400" dirty="0" smtClean="0"/>
              <a:t>to </a:t>
            </a:r>
            <a:r>
              <a:rPr lang="en-US" sz="2400" dirty="0"/>
              <a:t>sit beside </a:t>
            </a:r>
            <a:r>
              <a:rPr lang="en-US" sz="2400" dirty="0" smtClean="0"/>
              <a:t>his/her </a:t>
            </a:r>
            <a:r>
              <a:rPr lang="en-US" sz="2400" dirty="0"/>
              <a:t>companion without blocking aisles </a:t>
            </a:r>
            <a:r>
              <a:rPr lang="en-US" sz="2400" dirty="0" smtClean="0"/>
              <a:t>or traffic areas.</a:t>
            </a:r>
          </a:p>
          <a:p>
            <a:pPr lvl="0"/>
            <a:endParaRPr lang="en-US" sz="2400" dirty="0"/>
          </a:p>
          <a:p>
            <a:r>
              <a:rPr lang="en-US" sz="2400" dirty="0"/>
              <a:t>Emotional support animals have been proven extremely effective at ameliorating the </a:t>
            </a:r>
          </a:p>
          <a:p>
            <a:r>
              <a:rPr lang="en-US" sz="2400" dirty="0"/>
              <a:t>symptoms of psychiatric </a:t>
            </a:r>
            <a:r>
              <a:rPr lang="en-US" sz="2400" dirty="0" smtClean="0"/>
              <a:t>disabilities, </a:t>
            </a:r>
            <a:r>
              <a:rPr lang="en-US" sz="2400" dirty="0"/>
              <a:t>such as depression and post-traumatic stress disorder, by providing </a:t>
            </a:r>
            <a:r>
              <a:rPr lang="en-US" sz="2400" dirty="0" smtClean="0"/>
              <a:t>therapeutic </a:t>
            </a:r>
            <a:r>
              <a:rPr lang="en-US" sz="2400" dirty="0"/>
              <a:t>nurture and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Evaluate Your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Programs and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325" y="1233815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Legal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95325" y="1784955"/>
            <a:ext cx="79914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Affirmative Obligations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Equal opportunity to participate and benefit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Effective communication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Reasonable modifications to practices, policies and procedures.</a:t>
            </a:r>
          </a:p>
          <a:p>
            <a:r>
              <a:rPr lang="en-US" sz="2400" u="sng" dirty="0" smtClean="0"/>
              <a:t>Prohibitions</a:t>
            </a:r>
            <a:endParaRPr lang="en-US" sz="2400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Different or separate </a:t>
            </a:r>
            <a:r>
              <a:rPr lang="en-US" sz="2400" dirty="0" smtClean="0"/>
              <a:t>benefit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Discriminatory eligibility criteria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Inquiring </a:t>
            </a:r>
            <a:r>
              <a:rPr lang="en-US" sz="2400" dirty="0"/>
              <a:t>of disability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Favoring persons with one type of disability of others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Failure </a:t>
            </a:r>
            <a:r>
              <a:rPr lang="en-US" sz="2400" dirty="0"/>
              <a:t>to remove architectural and communication </a:t>
            </a:r>
            <a:r>
              <a:rPr lang="en-US" sz="2400" dirty="0" smtClean="0"/>
              <a:t>barriers, or </a:t>
            </a:r>
            <a:r>
              <a:rPr lang="en-US" sz="2400" dirty="0"/>
              <a:t>to take steps to prevent </a:t>
            </a:r>
            <a:r>
              <a:rPr lang="en-US" sz="2400" dirty="0" smtClean="0"/>
              <a:t>exclusion or segregation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1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</a:rPr>
              <a:t>Resources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266825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Getting Started: Improving Accessibility in Libraries, </a:t>
            </a:r>
            <a:r>
              <a:rPr lang="en-US" sz="2400" u="sng" dirty="0">
                <a:hlinkClick r:id="rId3"/>
              </a:rPr>
              <a:t>http://projectenable.d3m.co/data/Getting_Started_Improving_Accessibility_in_Libraries(1)-1.pdf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f</a:t>
            </a:r>
            <a:r>
              <a:rPr lang="en-US" sz="2400" dirty="0" smtClean="0"/>
              <a:t>ourteen practical starting points for creating your inclusive library)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Resources for Accessibility in the Library (2014), </a:t>
            </a:r>
            <a:r>
              <a:rPr lang="en-US" sz="2400" u="sng" dirty="0" smtClean="0">
                <a:hlinkClick r:id="rId4"/>
              </a:rPr>
              <a:t>http://library-accessibility.wikispaces.com/Resources+and+Tools</a:t>
            </a:r>
            <a:r>
              <a:rPr lang="en-US" sz="2400" dirty="0"/>
              <a:t> (General, Accessibility Tools, High Interest/Low Reading Level materials, Captioning, Free Screen Reading Software, Accessibility &amp; Language </a:t>
            </a:r>
            <a:r>
              <a:rPr lang="en-US" sz="2400" dirty="0" smtClean="0"/>
              <a:t>Checkers)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0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9900"/>
                </a:solidFill>
              </a:rPr>
              <a:t>Know Your Patrons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Evaluate</a:t>
            </a:r>
          </a:p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Your Programs and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44113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Resources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Resources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125" y="1371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ASCLA</a:t>
            </a:r>
            <a:r>
              <a:rPr lang="en-US" sz="2400" dirty="0"/>
              <a:t>, Library Accessibility – What You Need to Know (2010), </a:t>
            </a:r>
            <a:r>
              <a:rPr lang="en-US" sz="2400" u="sng" dirty="0">
                <a:hlinkClick r:id="rId3"/>
              </a:rPr>
              <a:t>http://www.ala.org/ascla/asclaprotools/accessibilitytipsheets</a:t>
            </a:r>
            <a:r>
              <a:rPr lang="en-US" sz="2400" u="sng" dirty="0" smtClean="0">
                <a:hlinkClick r:id="rId3"/>
              </a:rPr>
              <a:t>/</a:t>
            </a:r>
            <a:r>
              <a:rPr lang="en-US" sz="2400" u="sng" dirty="0" smtClean="0"/>
              <a:t> </a:t>
            </a:r>
            <a:r>
              <a:rPr lang="en-US" sz="2400" dirty="0" smtClean="0"/>
              <a:t>(disability specific information, tips and resources).</a:t>
            </a:r>
          </a:p>
          <a:p>
            <a:endParaRPr lang="en-US" sz="2400" dirty="0"/>
          </a:p>
          <a:p>
            <a:r>
              <a:rPr lang="en-US" sz="2400" dirty="0"/>
              <a:t>Building an Inclusive Library (2005), </a:t>
            </a:r>
            <a:r>
              <a:rPr lang="en-US" sz="2400" u="sng" dirty="0">
                <a:hlinkClick r:id="rId4"/>
              </a:rPr>
              <a:t>http://www.inclusivelibraries.com/chapter0/about/document_view/</a:t>
            </a:r>
            <a:r>
              <a:rPr lang="en-US" sz="2400" dirty="0" smtClean="0"/>
              <a:t> (Canadian perspective, e.g., defining inclusive library, collection </a:t>
            </a:r>
            <a:r>
              <a:rPr lang="en-US" sz="2400" dirty="0"/>
              <a:t>development, assistive </a:t>
            </a:r>
            <a:r>
              <a:rPr lang="en-US" sz="2400" dirty="0" smtClean="0"/>
              <a:t>technology, staff training).</a:t>
            </a:r>
          </a:p>
          <a:p>
            <a:endParaRPr lang="en-US" sz="2400" dirty="0"/>
          </a:p>
          <a:p>
            <a:r>
              <a:rPr lang="en-US" sz="2400" dirty="0"/>
              <a:t>ALA Library </a:t>
            </a:r>
            <a:r>
              <a:rPr lang="en-US" sz="2400" dirty="0" smtClean="0"/>
              <a:t>Checklist, </a:t>
            </a:r>
            <a:r>
              <a:rPr lang="en-US" sz="2400" u="sng" dirty="0">
                <a:hlinkClick r:id="rId5"/>
              </a:rPr>
              <a:t>http://www.ala.org/advocacy/advleg/advocacyuniversity/toolkit/checklist</a:t>
            </a:r>
            <a:r>
              <a:rPr lang="en-US" sz="2400" dirty="0"/>
              <a:t> </a:t>
            </a:r>
            <a:r>
              <a:rPr lang="en-US" sz="2400" dirty="0" smtClean="0"/>
              <a:t>(advocating for and publicizing your library).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35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Resources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2012" y="12192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Youth </a:t>
            </a:r>
            <a:r>
              <a:rPr lang="en-US" sz="2400" dirty="0"/>
              <a:t>with Special Needs: A Resource and Planning Guide for Wisconsin Public Libraries (2007), </a:t>
            </a:r>
            <a:r>
              <a:rPr lang="en-US" sz="2400" u="sng" dirty="0">
                <a:hlinkClick r:id="rId3"/>
              </a:rPr>
              <a:t>http://pld.dpi.wi.gov/pld_ysnpl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2010 ADA Standards for Accessible Design, </a:t>
            </a:r>
            <a:r>
              <a:rPr lang="en-US" sz="2400" u="sng" dirty="0">
                <a:hlinkClick r:id="rId4"/>
              </a:rPr>
              <a:t>http://www.ada.gov/regs2010/2010ADAStandards/2010ADAStandards_prt.pdf</a:t>
            </a:r>
            <a:r>
              <a:rPr lang="en-US" sz="2400" dirty="0"/>
              <a:t> </a:t>
            </a:r>
            <a:r>
              <a:rPr lang="en-US" sz="2400" dirty="0" smtClean="0"/>
              <a:t>(detailed physical and sensory accessibility standards for public services including libraries).</a:t>
            </a:r>
          </a:p>
          <a:p>
            <a:endParaRPr lang="en-US" sz="2400" dirty="0"/>
          </a:p>
          <a:p>
            <a:r>
              <a:rPr lang="en-US" sz="2400" dirty="0" smtClean="0"/>
              <a:t>Easy </a:t>
            </a:r>
            <a:r>
              <a:rPr lang="en-US" sz="2400" dirty="0"/>
              <a:t>Access for All </a:t>
            </a:r>
            <a:r>
              <a:rPr lang="en-US" sz="2400" dirty="0" smtClean="0"/>
              <a:t>(2005), </a:t>
            </a:r>
            <a:r>
              <a:rPr lang="en-US" sz="2400" u="sng" dirty="0">
                <a:hlinkClick r:id="rId5"/>
              </a:rPr>
              <a:t>http://kbc.inclusivelibraries.com/NELibrarians_files/frame.htm</a:t>
            </a:r>
            <a:r>
              <a:rPr lang="en-US" sz="2400" dirty="0"/>
              <a:t> </a:t>
            </a:r>
            <a:r>
              <a:rPr lang="en-US" sz="2400" dirty="0" smtClean="0"/>
              <a:t>(including suggestions for using “plain” language).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9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Resources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2012" y="1219200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</a:t>
            </a:r>
            <a:r>
              <a:rPr lang="en-US" sz="2400" dirty="0"/>
              <a:t>to </a:t>
            </a:r>
            <a:r>
              <a:rPr lang="en-US" sz="2400" dirty="0" smtClean="0"/>
              <a:t>Libraries </a:t>
            </a:r>
            <a:r>
              <a:rPr lang="en-US" sz="2400" dirty="0"/>
              <a:t>for </a:t>
            </a:r>
            <a:r>
              <a:rPr lang="en-US" sz="2400" dirty="0" smtClean="0"/>
              <a:t>Persons </a:t>
            </a:r>
            <a:r>
              <a:rPr lang="en-US" sz="2400" dirty="0"/>
              <a:t>with </a:t>
            </a:r>
            <a:r>
              <a:rPr lang="en-US" sz="2400" dirty="0" smtClean="0"/>
              <a:t>Disabilities Checklist, </a:t>
            </a:r>
            <a:r>
              <a:rPr lang="en-US" sz="2400" u="sng" dirty="0">
                <a:hlinkClick r:id="rId3"/>
              </a:rPr>
              <a:t>http://www.ifla.org/files/assets/hq/publications/professional-report/89.pdf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international </a:t>
            </a:r>
            <a:r>
              <a:rPr lang="en-US" sz="2400" dirty="0" smtClean="0"/>
              <a:t>perspective: checklist developed </a:t>
            </a:r>
            <a:r>
              <a:rPr lang="en-US" sz="2400" dirty="0"/>
              <a:t>by </a:t>
            </a:r>
            <a:r>
              <a:rPr lang="en-US" sz="2400" dirty="0" smtClean="0"/>
              <a:t>the </a:t>
            </a:r>
            <a:r>
              <a:rPr lang="en-US" sz="2400" dirty="0"/>
              <a:t>International Federation of Library Associations and </a:t>
            </a:r>
            <a:r>
              <a:rPr lang="en-US" sz="2400" dirty="0" smtClean="0"/>
              <a:t>Institutions as </a:t>
            </a:r>
            <a:r>
              <a:rPr lang="en-US" sz="2400" dirty="0"/>
              <a:t>a </a:t>
            </a:r>
            <a:r>
              <a:rPr lang="en-US" sz="2400" dirty="0" smtClean="0"/>
              <a:t>tool </a:t>
            </a:r>
            <a:r>
              <a:rPr lang="en-US" sz="2400" dirty="0"/>
              <a:t>for </a:t>
            </a:r>
          </a:p>
          <a:p>
            <a:r>
              <a:rPr lang="en-US" sz="2400" dirty="0"/>
              <a:t>all types of libraries </a:t>
            </a:r>
            <a:r>
              <a:rPr lang="en-US" sz="2400" dirty="0" smtClean="0"/>
              <a:t>to assess </a:t>
            </a:r>
            <a:r>
              <a:rPr lang="en-US" sz="2400" dirty="0"/>
              <a:t>existing </a:t>
            </a:r>
            <a:r>
              <a:rPr lang="en-US" sz="2400" dirty="0" smtClean="0"/>
              <a:t>levels </a:t>
            </a:r>
            <a:r>
              <a:rPr lang="en-US" sz="2400" dirty="0"/>
              <a:t>of accessibility </a:t>
            </a:r>
            <a:r>
              <a:rPr lang="en-US" sz="2400" dirty="0" smtClean="0"/>
              <a:t>and enhance </a:t>
            </a:r>
            <a:r>
              <a:rPr lang="en-US" sz="2400" dirty="0"/>
              <a:t>accessibility where </a:t>
            </a:r>
            <a:r>
              <a:rPr lang="en-US" sz="2400" dirty="0" smtClean="0"/>
              <a:t>needed).</a:t>
            </a:r>
          </a:p>
          <a:p>
            <a:endParaRPr lang="en-US" sz="2400" dirty="0"/>
          </a:p>
          <a:p>
            <a:pPr algn="ctr"/>
            <a:r>
              <a:rPr lang="en-US" sz="3200" dirty="0"/>
              <a:t>Project </a:t>
            </a:r>
            <a:r>
              <a:rPr lang="en-US" sz="3200" dirty="0" smtClean="0"/>
              <a:t>ENABLE</a:t>
            </a:r>
          </a:p>
          <a:p>
            <a:pPr algn="ctr"/>
            <a:r>
              <a:rPr lang="en-US" sz="3200" dirty="0" smtClean="0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://enable.digital-literacy.syr.edu</a:t>
            </a:r>
            <a:r>
              <a:rPr lang="en-US" sz="3200" dirty="0" smtClean="0">
                <a:hlinkClick r:id="rId4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61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7" y="1191718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Prepare </a:t>
            </a:r>
            <a:r>
              <a:rPr lang="en-US" sz="2400" dirty="0"/>
              <a:t>a written policy and description of services for people with disabilities </a:t>
            </a:r>
            <a:r>
              <a:rPr lang="en-US" sz="2400" dirty="0" smtClean="0"/>
              <a:t>including </a:t>
            </a:r>
            <a:r>
              <a:rPr lang="en-US" sz="2400" dirty="0"/>
              <a:t>information on how to request accommodations. Distribute </a:t>
            </a:r>
            <a:r>
              <a:rPr lang="en-US" sz="2400" dirty="0" smtClean="0"/>
              <a:t>to </a:t>
            </a:r>
            <a:r>
              <a:rPr lang="en-US" sz="2400" dirty="0"/>
              <a:t>all staff </a:t>
            </a:r>
            <a:r>
              <a:rPr lang="en-US" sz="2400" dirty="0" smtClean="0"/>
              <a:t>members</a:t>
            </a:r>
            <a:r>
              <a:rPr lang="en-US" sz="2400" dirty="0"/>
              <a:t>, and include these documents on the </a:t>
            </a:r>
            <a:r>
              <a:rPr lang="en-US" sz="2400" dirty="0" smtClean="0"/>
              <a:t>library’s </a:t>
            </a:r>
            <a:r>
              <a:rPr lang="en-US" sz="2400" dirty="0"/>
              <a:t>website in an accessible </a:t>
            </a:r>
            <a:r>
              <a:rPr lang="en-US" sz="2400" dirty="0" smtClean="0"/>
              <a:t>format.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030A0"/>
                </a:solidFill>
              </a:rPr>
              <a:t>Takeaways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87" y="3339885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</a:t>
            </a:r>
            <a:r>
              <a:rPr lang="en-US" sz="2400" dirty="0"/>
              <a:t>an </a:t>
            </a:r>
            <a:r>
              <a:rPr lang="en-US" sz="2400" dirty="0" smtClean="0"/>
              <a:t>evaluation or survey for </a:t>
            </a:r>
            <a:r>
              <a:rPr lang="en-US" sz="2400" dirty="0"/>
              <a:t>persons with disabilities who use the library to rate its </a:t>
            </a:r>
            <a:r>
              <a:rPr lang="en-US" sz="2400" dirty="0" smtClean="0"/>
              <a:t>accessibility.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8687" y="4552283"/>
            <a:ext cx="7253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Ensure all </a:t>
            </a:r>
            <a:r>
              <a:rPr lang="en-US" sz="2400" dirty="0"/>
              <a:t>signage </a:t>
            </a:r>
            <a:r>
              <a:rPr lang="en-US" sz="2400" dirty="0" smtClean="0"/>
              <a:t>(shelves, directions, library sections, work stations, restrooms, equipment</a:t>
            </a:r>
            <a:r>
              <a:rPr lang="en-US" sz="2400" dirty="0"/>
              <a:t>)</a:t>
            </a:r>
            <a:r>
              <a:rPr lang="en-US" sz="2400" dirty="0" smtClean="0"/>
              <a:t> is labeled </a:t>
            </a:r>
            <a:r>
              <a:rPr lang="en-US" sz="2400" dirty="0"/>
              <a:t>with large </a:t>
            </a:r>
            <a:r>
              <a:rPr lang="en-US" sz="2400" dirty="0" smtClean="0"/>
              <a:t>print, Braille, and pictogram. </a:t>
            </a:r>
            <a:r>
              <a:rPr lang="en-US" sz="2400" dirty="0"/>
              <a:t>All signage should be dark text on white </a:t>
            </a:r>
            <a:r>
              <a:rPr lang="en-US" sz="2400" dirty="0" smtClean="0"/>
              <a:t>or </a:t>
            </a:r>
            <a:r>
              <a:rPr lang="en-US" sz="2400" dirty="0"/>
              <a:t>light colored </a:t>
            </a:r>
            <a:r>
              <a:rPr lang="en-US" sz="2400" dirty="0" smtClean="0"/>
              <a:t>background.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79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234" y="392666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Upcoming Free Webinar Trainings  from Project ENABLE for Public, Academic and School Librarians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2014-2015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799" y="2209800"/>
            <a:ext cx="62930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Evaluating </a:t>
            </a:r>
            <a:r>
              <a:rPr lang="en-US" sz="2800" b="1" dirty="0"/>
              <a:t>library physical and programmatic </a:t>
            </a:r>
            <a:r>
              <a:rPr lang="en-US" sz="2800" b="1" dirty="0" smtClean="0"/>
              <a:t>accessibility</a:t>
            </a:r>
          </a:p>
          <a:p>
            <a:pPr marL="457200" indent="-457200"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Accessible </a:t>
            </a:r>
            <a:r>
              <a:rPr lang="en-US" sz="2800" b="1" dirty="0"/>
              <a:t>and inclusive collection development and </a:t>
            </a:r>
            <a:r>
              <a:rPr lang="en-US" sz="2800" b="1" dirty="0" smtClean="0"/>
              <a:t>management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Applying </a:t>
            </a:r>
            <a:r>
              <a:rPr lang="en-US" sz="2800" b="1" dirty="0"/>
              <a:t>UD/L Principles to Library Programs &amp; </a:t>
            </a:r>
            <a:r>
              <a:rPr lang="en-US" sz="2800" b="1" dirty="0" smtClean="0"/>
              <a:t>Services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48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485" y="25908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do you know about your patrons that impact the services you provide?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b="1" dirty="0" smtClean="0">
                <a:solidFill>
                  <a:srgbClr val="FF9900"/>
                </a:solidFill>
              </a:rPr>
              <a:t>Know Your Patrons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Know Your Patrons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0191" y="2362200"/>
            <a:ext cx="721320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986,802 residents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572,600 (of working ages 18-64)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35,700 (6.2%) of working age residents report having one or more disabilities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149578"/>
              </p:ext>
            </p:extLst>
          </p:nvPr>
        </p:nvGraphicFramePr>
        <p:xfrm>
          <a:off x="304800" y="304800"/>
          <a:ext cx="8534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62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966" y="612078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FPL, $11,490 / yr. individual; $23,550 family </a:t>
            </a:r>
            <a:r>
              <a:rPr lang="en-US" sz="2400" dirty="0"/>
              <a:t>of </a:t>
            </a:r>
            <a:r>
              <a:rPr lang="en-US" sz="2400" dirty="0" smtClean="0"/>
              <a:t>four.</a:t>
            </a:r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Know Your Patrons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395" y="1856014"/>
            <a:ext cx="721320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Of the 35,700 working age residents with disabilities in Westchester County, 21.1% (7,533) </a:t>
            </a:r>
            <a:r>
              <a:rPr lang="en-US" sz="3600" dirty="0"/>
              <a:t>live below the federal poverty </a:t>
            </a:r>
            <a:r>
              <a:rPr lang="en-US" sz="3600" dirty="0" smtClean="0"/>
              <a:t>line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Compared to only 7.3% of </a:t>
            </a:r>
            <a:r>
              <a:rPr lang="en-US" sz="3600" dirty="0"/>
              <a:t>working age residents </a:t>
            </a:r>
            <a:r>
              <a:rPr lang="en-US" sz="3600" dirty="0" smtClean="0"/>
              <a:t>without </a:t>
            </a:r>
            <a:r>
              <a:rPr lang="en-US" sz="3600" dirty="0"/>
              <a:t>disabilities 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532804"/>
              </p:ext>
            </p:extLst>
          </p:nvPr>
        </p:nvGraphicFramePr>
        <p:xfrm>
          <a:off x="533400" y="457200"/>
          <a:ext cx="8001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9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Know Your Patrons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394" y="2438400"/>
            <a:ext cx="721320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/>
              <a:t>A</a:t>
            </a:r>
            <a:r>
              <a:rPr lang="en-US" sz="3600" dirty="0" smtClean="0"/>
              <a:t>pproximately 15,000 </a:t>
            </a:r>
            <a:r>
              <a:rPr lang="en-US" sz="3600" dirty="0"/>
              <a:t>students in Westchester County receiving special education </a:t>
            </a:r>
            <a:r>
              <a:rPr lang="en-US" sz="3600" dirty="0" smtClean="0"/>
              <a:t>services.</a:t>
            </a: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2082</Words>
  <Application>Microsoft Office PowerPoint</Application>
  <PresentationFormat>On-screen Show (4:3)</PresentationFormat>
  <Paragraphs>302</Paragraphs>
  <Slides>34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Providing Inclusive and Accessible Library Programs and Services for Everyone in My Community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Inclusive and Accessible Library Programs and Services for Everyone in My Community</dc:title>
  <dc:creator>wmyhill</dc:creator>
  <cp:lastModifiedBy>Daniel Glauber</cp:lastModifiedBy>
  <cp:revision>55</cp:revision>
  <dcterms:created xsi:type="dcterms:W3CDTF">2014-05-05T21:20:29Z</dcterms:created>
  <dcterms:modified xsi:type="dcterms:W3CDTF">2014-05-12T14:37:13Z</dcterms:modified>
</cp:coreProperties>
</file>